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01" r:id="rId12"/>
    <p:sldId id="267" r:id="rId13"/>
    <p:sldId id="268" r:id="rId14"/>
    <p:sldId id="309" r:id="rId15"/>
    <p:sldId id="302" r:id="rId16"/>
    <p:sldId id="303" r:id="rId17"/>
    <p:sldId id="304" r:id="rId18"/>
    <p:sldId id="305" r:id="rId19"/>
    <p:sldId id="270" r:id="rId20"/>
    <p:sldId id="271" r:id="rId21"/>
    <p:sldId id="272" r:id="rId22"/>
    <p:sldId id="306" r:id="rId23"/>
    <p:sldId id="273" r:id="rId24"/>
    <p:sldId id="308" r:id="rId25"/>
    <p:sldId id="310" r:id="rId26"/>
    <p:sldId id="311" r:id="rId27"/>
    <p:sldId id="307" r:id="rId28"/>
    <p:sldId id="312" r:id="rId29"/>
    <p:sldId id="274" r:id="rId30"/>
    <p:sldId id="313" r:id="rId31"/>
    <p:sldId id="314" r:id="rId32"/>
    <p:sldId id="275" r:id="rId33"/>
    <p:sldId id="315" r:id="rId34"/>
    <p:sldId id="276" r:id="rId35"/>
    <p:sldId id="277" r:id="rId36"/>
    <p:sldId id="316" r:id="rId37"/>
    <p:sldId id="317" r:id="rId38"/>
    <p:sldId id="280" r:id="rId39"/>
    <p:sldId id="300" r:id="rId40"/>
    <p:sldId id="282" r:id="rId41"/>
    <p:sldId id="278" r:id="rId42"/>
    <p:sldId id="279" r:id="rId43"/>
    <p:sldId id="318" r:id="rId44"/>
    <p:sldId id="319" r:id="rId45"/>
    <p:sldId id="281" r:id="rId46"/>
    <p:sldId id="321" r:id="rId47"/>
    <p:sldId id="320" r:id="rId48"/>
    <p:sldId id="322" r:id="rId49"/>
    <p:sldId id="283" r:id="rId50"/>
    <p:sldId id="323" r:id="rId51"/>
    <p:sldId id="284" r:id="rId52"/>
    <p:sldId id="326" r:id="rId53"/>
    <p:sldId id="324" r:id="rId54"/>
    <p:sldId id="327" r:id="rId55"/>
    <p:sldId id="325" r:id="rId56"/>
    <p:sldId id="328" r:id="rId57"/>
    <p:sldId id="329" r:id="rId58"/>
    <p:sldId id="330" r:id="rId59"/>
    <p:sldId id="286" r:id="rId60"/>
    <p:sldId id="287" r:id="rId61"/>
    <p:sldId id="331" r:id="rId62"/>
    <p:sldId id="332" r:id="rId63"/>
    <p:sldId id="333" r:id="rId64"/>
    <p:sldId id="334" r:id="rId65"/>
    <p:sldId id="340" r:id="rId66"/>
    <p:sldId id="335" r:id="rId67"/>
    <p:sldId id="336" r:id="rId68"/>
    <p:sldId id="341" r:id="rId69"/>
    <p:sldId id="337" r:id="rId70"/>
    <p:sldId id="338" r:id="rId71"/>
    <p:sldId id="339" r:id="rId72"/>
    <p:sldId id="288" r:id="rId73"/>
    <p:sldId id="29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6" autoAdjust="0"/>
    <p:restoredTop sz="94660"/>
  </p:normalViewPr>
  <p:slideViewPr>
    <p:cSldViewPr snapToGrid="0">
      <p:cViewPr>
        <p:scale>
          <a:sx n="100" d="100"/>
          <a:sy n="100" d="100"/>
        </p:scale>
        <p:origin x="552" y="57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3.35243" units="1/cm"/>
          <inkml:channelProperty channel="Y" name="resolution" value="36.64122" units="1/cm"/>
          <inkml:channelProperty channel="T" name="resolution" value="1" units="1/dev"/>
        </inkml:channelProperties>
      </inkml:inkSource>
      <inkml:timestamp xml:id="ts0" timeString="2022-01-22T00:57:0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21775 8586 0,'13'53'16,"14"13"-1,-27-40 1,13 27 0,0 66-1,-13-92 1,14 131 15,-14-118 0,0-27 1,0-26 30,0 0-46,0 0 31,0-14-47,0 1 15,0-120 17,0 120-17,0-14-15,0 27 16,0-14-1,0 14-15,0-40 32,0 27-1,0-14-15,0 14-1,0-14 16,13 27 1,0-27-1,0 40 0,1 26 47,12 1-62,-26-14-16,26 14 16,-26-1 15,0 1-16,0 78 32,-13-78-31,0-27-16,13 26 0,-66 1 47,13-27-16,40 0-15,-14 0-16,14 0 15,0 0 17</inkml:trace>
  <inkml:trace contextRef="#ctx0" brushRef="#br0" timeOffset="1058.62">22172 8864 0,'-13'0'78,"13"13"-62,-13 13 15,13-13-15,0 14-16,0-14 15,26 27 16,-13-27-15,-13 0 0,14-13-16,-1 27 15,0-14 1,-13 0-16,40 0 47,-27-13-47,0 0 31,0 0-31,27-39 16,-13 12-16,12 1 15,-12-40 17,-41 13-1,-25 13 16,26 40-47,-1-13 15,-12 13 1,-27 0 15,13 0-15,14 0 15,13 0 0,-14 92 16,27-78-47</inkml:trace>
  <inkml:trace contextRef="#ctx0" brushRef="#br0" timeOffset="1925.13">22701 8797 0,'-13'0'16,"0"0"-16,0 0 15,-1 0 1,1 0-1,0 0 1,0 40 15,13-13-15,13-1 31,0-13-32,119 14 32,-132-14-31,14-13 15,-14 40 16,0-27-31,0 0-16,0 0 15,-14-13 17,1 0-17,-13 0 1,-14-13-1,27 13 1,-14 0 0,1 0 31</inkml:trace>
  <inkml:trace contextRef="#ctx0" brushRef="#br0" timeOffset="2642.41">23006 8480 0,'0'26'0,"-14"1"15,14 12-15,0-12 16,-13 158 15,13-145-15,0 0-16,-13-1 15,0 41 1,13 65 15,0-79 16,13-52-16,0-14 16,0-14-31,1 1 0,-1 13-16,26-26 31,-39-1-16,14-39 17,-1 53-32,-13 0 15,13-14 1</inkml:trace>
  <inkml:trace contextRef="#ctx0" brushRef="#br0" timeOffset="3172.8">22939 8850 0,'27'0'31,"13"-13"-16,26 0 17</inkml:trace>
  <inkml:trace contextRef="#ctx0" brushRef="#br0" timeOffset="3937.21">23588 8374 0,'-27'0'15,"14"13"1,13 1 0,-13 12-16,-14 53 15,27-52 1,-13 184 31,0-158-47,13 93 31,66 39 0,27-79 1,-67-80-17,0 1-15,14 13 16,39 26 15,-39-27 0,-27-39-15</inkml:trace>
  <inkml:trace contextRef="#ctx0" brushRef="#br0" timeOffset="5755.76">24143 8572 0,'-13'0'94,"0"0"-79,-14 0 1,14 14-16,0-14 15,0 13-15,-1 0 16,1-13 15,13 27-15,80 92 31,-67-106-32,0-13-15,13 13 32,-12 0-1,12 1-15,-13-1-1,1 0 1,12 27 31,-13-1-16,-13-25-15,-26 12 15,-40-13-16,39-13 1,-65-13 15,78 13 16,14-13 0,14 13-16</inkml:trace>
  <inkml:trace contextRef="#ctx0" brushRef="#br0" timeOffset="6614.09">24408 8916 0,'-13'0'47,"13"14"-47,-14 65 47,14-66-32,0 1-15,0 12 31,14 0-15,12-12 15,1-1 1,65-40 14,-92 14-46,0 0 16,0-13 15,0-1-31,0 1 16,-26-14 31,-14 13 0,27 27-16,0 14 47,13-1-47,0 13-31</inkml:trace>
  <inkml:trace contextRef="#ctx0" brushRef="#br0" timeOffset="7472.12">25413 9036 0,'13'13'47,"-13"0"-31,0 0-16,-52 120 31,12-81-16,-66 41 17,80-80-32,-14 0 31,66-39 31,27 0-46</inkml:trace>
  <inkml:trace contextRef="#ctx0" brushRef="#br0" timeOffset="8609.5">25612 8692 0,'-27'463'141,"27"-490"-94,0 1-47,0-14 15,0-26 1,0 13 0,0-26-16,0 39 15,13-13 1,-13-26 15,14 52-31,-14 1 31,13-41 1,13 15 14,-12 52-14,12 26-17,1-13 1,39 80 15,-53-14 0,-13-66-31,0 54 32,0-28-17,0-25 17,-40 12-1,1-26 31,25 0-46,1 0 0,0-13-1</inkml:trace>
  <inkml:trace contextRef="#ctx0" brushRef="#br0" timeOffset="9147.12">25969 8625 0,'0'14'16,"-13"25"-1,13-25-15,0 105 32,0-106-17,0 13-15,0-12 16,0 12-1</inkml:trace>
  <inkml:trace contextRef="#ctx0" brushRef="#br0" timeOffset="9449.57">26009 8387 0,'13'14'93,"13"52"-77</inkml:trace>
  <inkml:trace contextRef="#ctx0" brushRef="#br0" timeOffset="10177.5">26247 8612 0,'-14'0'15,"1"0"1,0 0-16,0 13 31,0 1-31,13-1 16,-14 27-1,14 92 32,0-119-31,0 14 0,40 25 30,-14-38-30,41-14 15,-54 0-15,26 0 0,-25-14-1</inkml:trace>
  <inkml:trace contextRef="#ctx0" brushRef="#br0" timeOffset="11170.7">26551 8480 0,'-13'40'16,"26"-80"-16,-40 172 0,14-92 15,13 0 1,-39 105 15,39-118-15,0-1-16,13-26 78,13-13-63,1 0 1,-1-40-16,54-159 94,-120 238-63,-40 41 0,41 12 16,39-66-16,79 40 16,-66-53-47,14 13 16,26 14 15,-27-1 0</inkml:trace>
  <inkml:trace contextRef="#ctx0" brushRef="#br0" timeOffset="12232.55">27001 8401 0,'0'39'47,"0"239"15,0-252-46,0 1-16,0-1 16,-27 107 15,14-67-16,0 13 17,0-39-17,13-27 17,-14-13 218,-25 0-235,25 0 1,-12 13-16,13-13 15,0 14-15,-1-14 16,14 13 31</inkml:trace>
  <inkml:trace contextRef="#ctx0" brushRef="#br0" timeOffset="13203.61">27570 8811 0,'13'0'32,"0"0"-17,0 0-15,40 0 16,40 0 0,66-14 30,-173 14 48,1 27-78</inkml:trace>
  <inkml:trace contextRef="#ctx0" brushRef="#br0" timeOffset="13715.61">27530 9036 0,'13'0'31,"0"-14"-31,27 14 16,79 0-1,-26 0 17,-67-13-17,-13 13 16</inkml:trace>
  <inkml:trace contextRef="#ctx0" brushRef="#br0" timeOffset="23989.23">28919 8295 0,'-13'0'16,"-1"0"0,1 0-16,-13 0 15,-1 0-15,14 0 16,-13 13 0,12-13-1,1 26 32,0-12-47,-40 131 47,53-132-31,0 27-1,0-27 16,13-13 16,27 0-31,13 40 15,13 0 16,-53-40-31,14 26-1,26 67 32,-53-80-31,13 13-1,-13-12-15,0 25 47,0-25 0,-13-14-47,-1 0 16,1-27-1,-66 1 17,39-27-17,14 39 32,26 1 0,-14 13-31</inkml:trace>
  <inkml:trace contextRef="#ctx0" brushRef="#br0" timeOffset="24547.08">29104 8639 0,'13'0'31,"1"13"0,-14 0-31,0 27 16,0-1 0,-14 81 31,14-107-47,0 0 31,0 40-16</inkml:trace>
  <inkml:trace contextRef="#ctx0" brushRef="#br0" timeOffset="25714.41">28575 7858 0,'0'13'31,"-13"1"-15,13-1-16,0 66 31,66 80 16,-53-159-47,-13 26 16,13-26-16,1 14 15,-14-1 32,0 0-47,-27 119 63,1-132-48,12 27-15,1-14 16,-79 14 31,78-41 15,1 14-46,13 14 78,0 12-79,13 27 1,14 132 0,-1-13 15,1-93-16,-14-65 1,-13 12 0,13-13-1,27 27 32,-27-40-47,0 0 16,-13 13-1,14-13 1</inkml:trace>
  <inkml:trace contextRef="#ctx0" brushRef="#br0" timeOffset="26933.46">29554 7594 0,'13'26'125,"0"14"-110,14 52 1,-27-65 0,0-1-16,0 40 15,0-13 1,0-39 0,-40 38 46,40-38-62,0-1 63,13 13-63,14 27 15,-1 0 1,14-13-1,-14-27 32,-12-13-15,-1 0-32,0 0 15,-13 13 1,27 1-1,-14 65 1,13 53 15,-26-52-31,0 78 47,0-144-31,0-1-1,0 0 1,-13-13 47,-13 0-48,12 0 1,-25 0-16,12 0 0</inkml:trace>
  <inkml:trace contextRef="#ctx0" brushRef="#br0" timeOffset="28167.84">21603 10173 0,'13'66'16,"-26"-132"-16,40 212 0,26 13 16,-27-93-1,14 53 1,-14 26 15,-13-92-15,-13-26 15,-26-14 16,0-26-31</inkml:trace>
  <inkml:trace contextRef="#ctx0" brushRef="#br0" timeOffset="28992.66">21881 10266 0,'13'0'0,"1"0"0,-1 0 16,26 0-16,41 66 47,-67-40-31,0 27-1,-13 14 32,0-41-47,-53 27 47,53-40-47,-26-13 16,-1 0-16,1 13 15,0-13 1,-1 14-16,-39-14 31,26 0 16,27 0-47,-13-14 31,26 1 47</inkml:trace>
  <inkml:trace contextRef="#ctx0" brushRef="#br0" timeOffset="29593.65">21722 10345 0,'14'-13'15,"-14"0"1,13 13-16,13-13 15,-13-1-15,67-25 32,12 39 15,-78 0-32,-14 13 32,0 0-47</inkml:trace>
  <inkml:trace contextRef="#ctx0" brushRef="#br0" timeOffset="30527.25">22278 10557 0,'0'13'63,"0"0"-48,0 14 1,0-14-16,0 27 31,26 132 0,-26-146-15,53 14 15,-39-27-15,52-13-1,-13-26 17,-40-14-17,-13-13 17,0 13-1,-40-13 0,-13 27-31,0 13 31,40 13-15,0 0 0</inkml:trace>
  <inkml:trace contextRef="#ctx0" brushRef="#br0" timeOffset="31355">22648 10623 0,'0'13'79,"0"14"-64,0-14-15,53 53 63,-40-53-63,1 1 15,52 12 17,-40-26-32,1 0 15,-14 53 48,-13-40-48,0 14-15,0-14 16,-13 0 0,0-13-1,-14 13 1,14-13-1,-40-26 17,40 13 30,26-1-15,13 14-47,1 0 16</inkml:trace>
  <inkml:trace contextRef="#ctx0" brushRef="#br0" timeOffset="31914.31">23164 10398 0,'0'0'0,"0"27"0,14 356 78,12-343-62,-26-14 0,0 1-16,26-1 15,-12 14 1,-1-40 0,0 0-1,53-26 32,-39-1-47,-1 14 16,-26-14-16,13-12 31</inkml:trace>
  <inkml:trace contextRef="#ctx0" brushRef="#br0" timeOffset="32450.51">23098 10610 0,'13'0'0,"40"0"32,-39 0-32,12 0 15,14 0-15,52 0 47</inkml:trace>
  <inkml:trace contextRef="#ctx0" brushRef="#br0" timeOffset="34031.49">22609 10610 0,'13'-13'156,"-13"-1"-156,13 14 16,0-13 0,1 13-16,-1 0 15,0-13 32,0 13-16,0 0 1,1 0-17,-1 0-15,0 0 16,0 0-1,1 0 17,-1 0 30,0 0-46,-13 13-1,13-13 1</inkml:trace>
  <inkml:trace contextRef="#ctx0" brushRef="#br0" timeOffset="34779.82">23984 10001 0,'-26'13'15,"0"-13"-15,12 40 16,-52 40 0,40-28-1,-14 1 1,14 66 15,-27 53 0,53-13-15,0-79 0,26 52 15,67 79 0,-80-197 0,40 52-15,-40-53 15,0-13-15,27 13 15,-40 1-15</inkml:trace>
  <inkml:trace contextRef="#ctx0" brushRef="#br0" timeOffset="35766.28">24474 10478 0,'-40'13'109,"27"0"-77,13 0-32,0 0 15,0 1 1,0 12 15,27-13 0,-14 1-31,13-1 32,1 0-17,-1-13 1,27 40 31,-40-27-16,-13 13 0,0-12-15,-26 39 15,-106-1 16,118-52-31,-25 0-16,25 0 31,-12 0-31,13 0 16,-1 0-16,1-13 15,-13 0 1,13 13 31</inkml:trace>
  <inkml:trace contextRef="#ctx0" brushRef="#br0" timeOffset="36281.64">24778 10861 0,'0'13'47,"0"14"-47,0-1 16,0-12-16,0 25 31,27-39 16,-14 0-47,-13 13 47</inkml:trace>
  <inkml:trace contextRef="#ctx0" brushRef="#br0" timeOffset="36814.21">25149 10861 0,'13'27'16,"-26"-54"-16,26 67 0,-13-14 16,0-12-16,0 12 15,-13 53 17,-54 1-1,54-80-16,0 13 1,26-13 62,14-13-62,-14 13-16</inkml:trace>
  <inkml:trace contextRef="#ctx0" brushRef="#br0" timeOffset="37974.83">25466 10438 0,'13'53'16,"1"-40"-16,-1 53 16,-13 66 15,0-92-15,0-27-16,0 1 0,0 12 15,0-39 79,0-40-78,13 26-1,-13 1-15,13-1 16,14-65-1,-1 52 17,-13 40-1,1 13-15,-1 27 15,13 79-16,-26 0 17,0-92-17,27-14 32,-14-40-16,-13 1-15,13-14-16,14-79 31,26 0 1,-40 106-1,0 13-16,40 79 17,-13 14-1,-27-14-15,0-13 15,0-66 0</inkml:trace>
  <inkml:trace contextRef="#ctx0" brushRef="#br0" timeOffset="38878.46">26207 10623 0,'0'13'15,"0"27"1,-13-27 0,13 14-16,0 12 31,13 1-16,27 0 32,-14-40-47,14 0 32,13-14-1,-40 1-16,13-53 17,-52-53 15,-1 93-47,14 26 15,-40-40 32,40 27-47,0 13 16,-27 0 15,27 13-31,-13 93 62,26-67-15,0-25-31</inkml:trace>
  <inkml:trace contextRef="#ctx0" brushRef="#br0" timeOffset="39678.24">26591 10583 0,'0'14'15,"13"12"1,0-13-16,-13 0 16,0 14-1,27 26 1,-14 13 15,13 13 0,-13-65-15,1-14 15,-1 0 16,0 0-47,0-14 16,27-52-1,0-145 17,-40 118-1,0 67-31,13-14 16,-13 0 15,0 53 47,0 1-78,0 39 47</inkml:trace>
  <inkml:trace contextRef="#ctx0" brushRef="#br0" timeOffset="40618.54">26988 10663 0,'0'0'0,"13"26"15,13-26-15,-13 0 16,27 0 46,13-26-46,-53 12-16,13-12 16,14-106 46,-41 132-62,1-13 16,-13 13 15,-27 26 0,40-13-15,-1 40 15,1-13-15,13-14-1,13 80 32,1-106-31,-14 27-16,39 25 31,-25-25-15,38-1 15,-12-26 0,0 0 16,-27 0-47,0-13 31,14 0-15,-14 0 15,-39 13 16</inkml:trace>
  <inkml:trace contextRef="#ctx0" brushRef="#br0" timeOffset="42958.95">24818 10689 0,'13'0'47,"27"199"156,-40-186-203,0 13 32,0-12 15,0-1-32,0-26 173,0-14-188,0 14 15,-13 0 17,13-1-1,0-12-16,0 13 1,0-1 0,0 1-16,0 0 93,0 0-77,0 0 0,0-1 31,-14 14-32,1 0 1,13-13-1,-13 13 1,13 40 78,0-1-94,0 1 15,0-13 1,0 12 0,0 1-16,0-27 15,13 40 17,-13-40 30,0-26 110,13-13-172,-13-1 0,0 14 16,14-13-1,-1-1 1,40-13 15</inkml:trace>
  <inkml:trace contextRef="#ctx0" brushRef="#br0" timeOffset="44276.94">27371 10107 0,'13'13'0,"1"-13"16,-1 27-16,79 92 47,-65-79-32,-14-1-15,14 14 16,-1 66 15,-13 27 0,0-67-15,-13 0 15,-26 27 0,13-53-15,-14 13 0,1-26-1,-14-14 17,27 1-17,-13 26 16,26-40 32,0 0-47,-14 27 15,41-66 47,12-1-62</inkml:trace>
  <inkml:trace contextRef="#ctx0" brushRef="#br0" timeOffset="45132.78">28363 10306 0,'14'0'16,"-1"0"62,0 0-78,0 0 15,0 0 1,1 0-16,25 0 16,-25 0-1,-1 0 63,0 0-46,0 0-17,1 0 63,-1 0-62,0 0 15,0 0 47</inkml:trace>
  <inkml:trace contextRef="#ctx0" brushRef="#br0" timeOffset="45764.24">28324 10597 0,'13'0'16,"0"0"-16,66 0 47,-52 0-47,105 0 46,-105 0-30,-14 0 15,0 0-15</inkml:trace>
  <inkml:trace contextRef="#ctx0" brushRef="#br0" timeOffset="69159.23">29170 9962 0,'-13'0'172,"13"-14"-156,-13 14 203,0 14-204,-1-14-15,14 13 16,-13 0 15,13 0-15,0 0 31,0 1-16,0-1 0,0 0-15,13 0 15,1-13-15,-14 14 15,13-1-15,0-13-1,-13 26 1,13-26-1,1 40 17,-14-27-17,0 14 17,0-14-32,0 13 15,0-12 1,-80 65 31,67-79-32,0 13-15,-14 0 16,1 14 0,13-27 30,-1 0-46,41 0 157,-1 26-157,-26-12 15,27 12-15,-1 14 16,-13-1-16,14-12 16,-27-1-16,53 54 46,-53-54-46,13-13 16,0 1-16,0-14 47,1 0-47,12 0 47,-13 0-32,1 0 1,39-14 15,-27-12-15,0-1 15,-12 27-15,-14-13 31</inkml:trace>
  <inkml:trace contextRef="#ctx0" brushRef="#br0" timeOffset="94428.47">29752 10649 0,'27'0'0,"-14"0"16,27 0-16,13 0 16,291 27-1,-106-27 17,119 0-17,-79-27 16,0 1 16,-252 26-31</inkml:trace>
  <inkml:trace contextRef="#ctx0" brushRef="#br0" timeOffset="95642.46">31856 9432 0,'13'14'15,"14"12"-15,-14 27 0,13-40 16,1 53 31,-27-52-47,-14 105 47,1-66-32,-66 66 1,52-66 15,27-27 16,0 0-31,0-12-16,67 52 47,-54-66-32,13 0-15,-13 0 16,40 0 15,-39 0-31,-14 40 172,-27-14-156,27 14-16,0-1 15,-26 14 1,-80 119 31,-53 0 15,146-159-62,-14-13 16,1 27-16,13-27 47</inkml:trace>
  <inkml:trace contextRef="#ctx0" brushRef="#br0" timeOffset="107205.93">22516 11933 0,'0'39'15,"0"28"-15,0-1 32,0-13-32,0 119 15,0-120 32,0-91 109,0-1-140,0 0-16,0 14 16,0-14-16,0 14 15,-26-40 16,26 26 1,0-26-17,39-40 32,-26 106-31,1-13-16,52-27 31,-26 40-15,-27-13-16,66 0 47,-39 39-1,-27 1-46,27 39 32,-27-27-1,-13 1-15,-40-40 15,-26 0-16,53 0 32,-27 0-15,14 0 14,13 0-30,-14 0 15,27 13 1</inkml:trace>
  <inkml:trace contextRef="#ctx0" brushRef="#br0" timeOffset="108086.54">22860 12131 0,'-40'0'16,"80"0"-16,-93 27 0,27-27 15,-1 0 1,27 13-16,-26 13 16,26 1 15,0-14-31,39 66 31,14-39 0,-13 0-15,-27-40 15,80-27 16,-80 1-47,14-27 31,-27-26 1,-40 39-17,13 13 1,1 14 15</inkml:trace>
  <inkml:trace contextRef="#ctx0" brushRef="#br0" timeOffset="108998.9">23442 12012 0,'-13'0'0,"-14"0"16,1 13-16,-1 14 16,-12-1-1,26-26-15,13 13 32,0 1 14,0-1-46,13-13 16,-13 13 0,26-13-16,-13 13 15,1 1 1,131-1 31,-132 27 31,1-14-78,-14 0 16,0-12-1,-80 12 32,54-26-47,-1 0 16,-65 13 31,79-13-32,-1 0 1</inkml:trace>
  <inkml:trace contextRef="#ctx0" brushRef="#br0" timeOffset="109655.13">23879 11880 0,'0'39'0,"0"-78"0,0 118 15,13-26-15,-13 0 16,13 198 31,-13-185-32,0-13 1,27-53 78,131-66-63,-118 53-15,-27 13-16,0 0 15,1-13 1</inkml:trace>
  <inkml:trace contextRef="#ctx0" brushRef="#br0" timeOffset="110504.59">23720 12131 0,'53'0'47,"0"0"-32,-27 0 1,1 0-16,-1 0 16,1 0-1,-14 0 1,13 0-16,1 0 15,-1 0 1,1 0 15,39 0 1,-53 0-1</inkml:trace>
  <inkml:trace contextRef="#ctx0" brushRef="#br0" timeOffset="111235.98">24805 11748 0,'-27'0'16,"14"13"0,-80 40-1,-39 79 32,132-106-47,-26 27 16,12 252 31,54-173-32,79-13 16,-79-79-15,172 92 47</inkml:trace>
  <inkml:trace contextRef="#ctx0" brushRef="#br0" timeOffset="112215.06">25096 11933 0,'-27'0'15,"1"0"1,-1 0-16,14 13 16,-27 0-1,27 0 16,13 1-15,-13-14-16,13 13 16,0 13-1,53 54 32,-40-80-31,0 0 15,1 0-15,-1 13-1,13 0 1,27 40 46,-53-40-62,0 14 16,0-14 0,0 13-1,-344 80 173</inkml:trace>
  <inkml:trace contextRef="#ctx0" brushRef="#br0" timeOffset="112870.79">25281 12277 0,'0'13'63,"0"13"-63,0 107 109</inkml:trace>
  <inkml:trace contextRef="#ctx0" brushRef="#br0" timeOffset="113815.7">25625 11748 0,'26'0'16,"1"39"-16,-1 1 15,14 0-15,39 105 32,-52-79-32,12 172 31,-39-145-15,-26 13 15,-27-27 0,-39 1-15,78-80-1,1 13-15,0-13 32,0 13-1,-1 13-16,1-26 32</inkml:trace>
  <inkml:trace contextRef="#ctx0" brushRef="#br0" timeOffset="-186739.67">22529 3228 0,'0'13'62</inkml:trace>
  <inkml:trace contextRef="#ctx0" brushRef="#br0" timeOffset="-186332.8">22410 3109 0,'0'13'0,"0"80"16,-13 224 46,13-237-62,-13-41 16,13-12-16,0 26 31,0-40-15,-13-26 78</inkml:trace>
  <inkml:trace contextRef="#ctx0" brushRef="#br0" timeOffset="-185571.92">22318 3201 0,'0'-13'16,"0"26"-16,26-39 0,278-53 141,-198 211-95,-106-106-30,0 27 15,-13-39-15,-66 38 15,52-38-15,-26-1 31,27-13-32,12 0 1,14 13 15,-13-13 16</inkml:trace>
  <inkml:trace contextRef="#ctx0" brushRef="#br0" timeOffset="-184622.37">22834 3479 0,'-14'13'0,"28"-26"0,-54 40 16,27-14-16,-1 0 0,-39 53 62,53-39-46,0-14 0,0 0-16,0 14 31,0-14-31,14 27 16,25-14 15,28-92 63,-54 53-79,0-27-15,-13-13 47,0 40-16,0 0 1</inkml:trace>
  <inkml:trace contextRef="#ctx0" brushRef="#br0" timeOffset="-183666.68">23244 3479 0,'-14'0'63,"-12"0"-63,13 0 15,-40 27 1,53-14 15,185 159 204,-172-159-235,-13 0 15,-13 1 16,0-1-15,0-13 0,-40 13 15,26-13-15,1 0-16,-1 0 15,14 0 1,0 13 15,0-13-15</inkml:trace>
  <inkml:trace contextRef="#ctx0" brushRef="#br0" timeOffset="-183044.05">23693 3188 0,'0'27'15,"0"-54"-15,0 93 0,0-39 16,0 13-16,0 198 63,0-185-63,0-14 15,-13 14 1,26 13 15,-13-52 0,14-14 1,12 0-17,-13 0 1,27-14 15,-40 1-15,0-27 15</inkml:trace>
  <inkml:trace contextRef="#ctx0" brushRef="#br0" timeOffset="-182510.86">23720 3492 0,'106'0'16,"-212"0"-16,265 0 15,-120 0-15,-25 0 16,25 0 15,-26 0 0</inkml:trace>
  <inkml:trace contextRef="#ctx0" brushRef="#br0" timeOffset="-180668.78">22423 992 0,'-52'13'63,"25"14"-63,-26 26 15,-66 119 1,66-27 31,66-105-32,67 0 17,-14-40-17,27 13 16,-80 0-15,-13 27 0,-106 132 31,53-146-32,27-13-15,-107 27 31,120-40-15,0 0-16,26 0 109,0 0-46,0 27-47,14-1-16,-14-13 0,0 1 15,1-1 1,-1-13-1,0 0 1,0 0 15,14-13-15,-14 13-16,27-27 47,-1 1-16,41 12 16,-41 1-31,-12 0-16,39 0 15,-13-1 32,-40 14-16,-13-13 16</inkml:trace>
  <inkml:trace contextRef="#ctx0" brushRef="#br0" timeOffset="-178611.47">23085 1177 0,'-27'0'110,"14"14"-110,-13 12 31,26-13-31,-27 40 31,27-40-31,0 1 16,0-1-1,53 0 32,-13-13-31,66 13 15,-80 1-15,1-14-1,-14 39 17,0 14-1,-13-13 16,-40-14-32,1-26 1,-1 14 15,-26-1 16,53-13-31</inkml:trace>
  <inkml:trace contextRef="#ctx0" brushRef="#br0" timeOffset="-177855.15">23548 1455 0,'-27'13'16,"14"14"15,13-14-16,0 0-15,0 1 0,0 25 16,40 27 31,0-52-31,39-14 15,14-40 0,-41 0-15,-38-13 31,-14 40-32,0 0-15,-14 13 16,-12-13-1,13 13 1,-27-14 47,27 14-48,0 0 1,13 14-1</inkml:trace>
  <inkml:trace contextRef="#ctx0" brushRef="#br0" timeOffset="-177412.18">24249 1601 0,'0'13'16,"-40"199"62,27-173-78,0-25 15,13 12 1</inkml:trace>
  <inkml:trace contextRef="#ctx0" brushRef="#br0" timeOffset="-176632.29">24699 1072 0,'0'13'15,"0"-26"-15,-27 39 0,14-13 16,0 0-16,0 1 16,-1-1-16,14 13 15,-26 54 16,39-41 16,0-39-47,1 14 16,39-1 15,-27 0-31,1-13 31,-14 27 1,-13 52-1,0-66-15,13 0-1,-92 27 16,52-40 1,14 0-17,13 13 32</inkml:trace>
  <inkml:trace contextRef="#ctx0" brushRef="#br0" timeOffset="-176268.77">25109 1416 0,'0'13'0,"0"40"16,0 0-1,0 13 1,0-53-1,0 13-15,0 1 16,0-1 0,0-12 31</inkml:trace>
  <inkml:trace contextRef="#ctx0" brushRef="#br0" timeOffset="-175183.27">25347 767 0,'13'0'16,"1"0"-16,-1 0 15,13 0-15,40 80 31,-66-41 1,0 107-1,-26-93-15,-1 26 15,54-79 63,92 40 77,-119-27-171,13-13 16,-13 27-16,0 25 16,13 107 15,-13-66 0,0-27-15,0 13 15,-13-79 32,0 0-48,0 0 1,-14 14-1,14-14 17</inkml:trace>
  <inkml:trace contextRef="#ctx0" brushRef="#br0" timeOffset="-174078.97">20717 1310 0,'-13'26'16,"26"-52"-16,-26 79 0,13-27 16,0 14-16,66 238 47,-27-212-16,-25-40-31,65 27 15,-26-13 1,79 26 15,1-66 1,-54 0-1,-66-40 0,-13 27-15</inkml:trace>
  <inkml:trace contextRef="#ctx0" brushRef="#br0" timeOffset="-172890.75">20704 1296 0,'13'0'79,"27"-26"-79,-1 13 15,-26 0-15,14-14 16,13 27-16,39-26 31,-26 12-15,40-12 15,-54 26-31,14 0 47,-40 0-32,1 0 1</inkml:trace>
  <inkml:trace contextRef="#ctx0" brushRef="#br0" timeOffset="-172387.99">21484 1442 0,'27'0'16,"-14"0"0,13 0-1,93 0 1,-92 0-1,-1 0 32</inkml:trace>
  <inkml:trace contextRef="#ctx0" brushRef="#br0" timeOffset="-171953.72">21603 1640 0,'13'0'15,"14"14"-15,66-14 32,-80 0-32,13 0 31,-13 0 31</inkml:trace>
  <inkml:trace contextRef="#ctx0" brushRef="#br0" timeOffset="-170719.82">24924 2910 0,'-27'14'15,"-12"-14"-15,-1 13 16,13 13-16,-25 1 16,38-1-1,-25 40 1,-14 67 15,-40 78 0,1 41 16,92-226-47,39 212 31,107 27 1,-27-93-1,-13-132 16,-93-27-47,53 13 62,-53-26-46,-26 0 62,-13 0-62</inkml:trace>
  <inkml:trace contextRef="#ctx0" brushRef="#br0" timeOffset="-169815.25">25347 3294 0,'-13'0'31,"0"0"-16,-14 0-15,-26 0 16,-158 93 31,197-80-31,14 0-16,-13-13 15,13 13 1,0 1-1,0 25 1,40 54 0,13 13 15,-27-80-15,1 27 15,12-26 0,1-67 47,-14 40-78,-12-27 16,-1 14-16,0 0 15,0 13 32</inkml:trace>
  <inkml:trace contextRef="#ctx0" brushRef="#br0" timeOffset="-168786.68">25982 3003 0,'0'0'16,"13"0"0,1 0-1,-1 0 1,66 106 15,-26 13-15,-13 0 15,-14 79 0,-26-79-15,-66 80 0,26-133-1,-118 172 16,118-198 1</inkml:trace>
  <inkml:trace contextRef="#ctx0" brushRef="#br0" timeOffset="-167782.96">25241 3823 0,'0'-13'47,"27"13"-16,39-13 1,-40 13-32,-12-13 15,12 13 1,27 0-1,-40-14 1</inkml:trace>
  <inkml:trace contextRef="#ctx0" brushRef="#br0" timeOffset="-167121.85">26604 3492 0,'13'0'63,"53"0"-48,27 0 32</inkml:trace>
  <inkml:trace contextRef="#ctx0" brushRef="#br0" timeOffset="-166560.74">26577 3664 0,'14'0'15,"12"0"1,14 0-16,-1 0 16,54 0 31</inkml:trace>
  <inkml:trace contextRef="#ctx0" brushRef="#br0" timeOffset="-53688.25">27530 3585 0,'-13'0'15,"-14"13"1,14-13 0,-27 40-1,27-14-15,0 1 16,13-14-16,-27 27 15,27-27 1,0 27 0,14-1 31,25-52 15,1-53-46,0 13 31,-40 40 46,13 13-15,0 0-62,0 0 78,-13 13-94,0 0 0,0 1 15,0-1 1,53 40 15,-40-40-15,1-13 0,-1 0-16</inkml:trace>
  <inkml:trace contextRef="#ctx0" brushRef="#br0" timeOffset="-53245.89">27742 3400 0,'0'40'0,"0"-1"0,13-39 16,-13 40-1,0 0-15,0 52 32,0 67-1,0-133-31,0 1 15,0-1-15,0-12 16,0-1-16</inkml:trace>
  <inkml:trace contextRef="#ctx0" brushRef="#br0" timeOffset="-52743.16">27914 3400 0,'13'66'47,"-13"-13"-31,0 79 0,0-92-16,0 13 15,0 26 1,0 14 31,13-93-16</inkml:trace>
  <inkml:trace contextRef="#ctx0" brushRef="#br0" timeOffset="-51866.75">29144 3201 0,'13'40'0,"0"79"31,-13-39-31,0-41 16,0 173 15,0-93-15,-26-13-1,13-106 1,13 26 15,-14-26-15,1-66 31,40-13-32,39 26 16,-27 26-15,28 41 47,-1 78-17,-53-26-46,-13-26 16,0-13 15,0-1-15,-66-39 31,39 13-32,1-40 32,26 27-31,0 0 0</inkml:trace>
  <inkml:trace contextRef="#ctx0" brushRef="#br0" timeOffset="-51222.01">29673 3836 0,'0'0'0,"0"67"31,0-41-31,0 14 16,13-14-16,27 40 47,-40-52-32,13-28 1,14 1 15,12-66-15,-12-40 15,-27 105-31,0 41 63,0-1-48,26 67 16,-26-67-15,0 14-16,0-27 0,27 27 16,26 0 31,-27-40-1</inkml:trace>
  <inkml:trace contextRef="#ctx0" brushRef="#br0" timeOffset="-50707.29">30110 3506 0,'0'13'0,"0"40"16,0 0-16,13-14 16,0 41-16,0-1 15,67 278 32,-67-330-31,0-1-16,0-26 62,1 0-46,-1 0 0,0-13-16,0-13 0,-13-1 15,0 14-15,0-27 31</inkml:trace>
  <inkml:trace contextRef="#ctx0" brushRef="#br0" timeOffset="-50300.55">30162 3916 0,'0'-13'62,"27"13"-46,-1-40-16,14 40 16,-27-13 30,-13 26-14,0 0-17</inkml:trace>
  <inkml:trace contextRef="#ctx0" brushRef="#br0" timeOffset="-48471.44">31115 3717 0,'-13'0'15,"0"0"48,-14 14-48,1-1 17,26 40-1,0-27-16,0-13 1,13-13 0,27 14-1,-14-14 17,27 26 14,-27-13-46,-12 1 16,-1 78 31,-13-79-47,0 14 16,-40-1 15,-26-26 16,53 0-32,0 0-15</inkml:trace>
  <inkml:trace contextRef="#ctx0" brushRef="#br0" timeOffset="-47760.98">31631 3956 0,'0'0'0,"0"13"15,-13-13-15,-14 53 47,27-40-47,0 66 47,40-39 0,-27-40-31,0 0-1,40-26 1,-13-27 15,-40 26-15,0-13-1,0 27-15,0 0 32,-13 13 93</inkml:trace>
  <inkml:trace contextRef="#ctx0" brushRef="#br0" timeOffset="-45944.67">23151 4895 0,'0'79'0,"0"1"16,0 25-16,0 14 15,-13 14-15,0-1 16,-1 14 15,14-133 0,-13-13-15,0 0-16,13-27 16,-13 1-1,-1-186 17,14-52 14,0 237-46,0 14 0,0-27 16,14 27 0,-1 0-1,0 0 1,14-1 0,26 1 30,-40 13-14,13 13-17,-13 14 1,14-1 0,-14-13-16,14 14 15,25 79 48,-52-93-63,-13 13 47,0-26-47,-53 27 31,53-27-31,-40 26 15,40-26 17,-1 0-1</inkml:trace>
  <inkml:trace contextRef="#ctx0" brushRef="#br0" timeOffset="-45351.42">23786 5384 0,'26'14'16,"-26"-1"-16,27 40 31,-27-40-31,0 27 16,0 12 15,-13-38 0,-14-14 16,27-14-47,0-25 16,0-1-1,53-39 1,53-1 31,-93 67-16,0 13 0,14 0 32,-27 13-48</inkml:trace>
  <inkml:trace contextRef="#ctx0" brushRef="#br0" timeOffset="-44600.45">24156 5411 0,'14'0'46,"-1"0"-30,27-106 156,-67 106-172,14 53 31,0-40-15,13 53 15,26 27-15,-13-54-16,14 14 15,13-13 17,-27-40 14,13-40-14,1 1-17,-14 12-15,0 27 16,0-13 0</inkml:trace>
  <inkml:trace contextRef="#ctx0" brushRef="#br0" timeOffset="-44031.89">25016 5027 0,'-53'0'0,"53"13"16,-26 14-16,26 12 15,40 451 64,-14-437-64,67 53 32,-80-106-31,13 13-16,14-13 31</inkml:trace>
  <inkml:trace contextRef="#ctx0" brushRef="#br0" timeOffset="-43535.24">25479 5292 0,'-13'0'16,"26"0"-16,-39 0 0,-1 0 16,1 13-1,13 0-15,-27 27 16,0 13-1,40-14 1,14 67 31,39-53-16,-53-40-15,13-13-16,79 27 47,-65-27-32,13-13-15,-1-14 16</inkml:trace>
  <inkml:trace contextRef="#ctx0" brushRef="#br0" timeOffset="-43047.01">25810 5080 0,'13'0'16,"14"26"0,-14 1-16,27 79 31,-40-27-16,13 106 1,-66 27 47,40-199-63,0 0 15,-1-13 32</inkml:trace>
  <inkml:trace contextRef="#ctx0" brushRef="#br0" timeOffset="-42551.3">26511 5278 0,'13'0'16,"-26"0"-16,40-13 0,-14 13 15,27-13 1,-27 13-16,13 0 16,14 0-1</inkml:trace>
  <inkml:trace contextRef="#ctx0" brushRef="#br0" timeOffset="-42436.51">26551 5398 0,'159'0'78,"-318"0"-63</inkml:trace>
  <inkml:trace contextRef="#ctx0" brushRef="#br0" timeOffset="-41613.74">27199 5067 0,'-13'0'31,"0"0"-15,-1 0-16,1 13 15,-26 13 1,25 14 0,28 53 31,-1-80-47,13 0 15,27 14 16,-13-14 1,-27 0-1,0 14-15,-13 39 46,0-53-62,0 0 0,-13-13 16,-53 13 15,39-13-15,14 0-1,-26 0 16,25 0 16,1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3AA60-7EC1-4F18-B7BD-3F73A74324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E9FEA-C466-4570-B6F3-EF90A69320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1"/>
            <a:ext cx="11699087" cy="4695899"/>
          </a:xfr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74320">
              <a:buClr>
                <a:srgbClr val="FFA3A3"/>
              </a:buClr>
              <a:buSzPct val="80000"/>
              <a:buFont typeface="Wingdings 3" panose="05040102010807070707" pitchFamily="18" charset="2"/>
              <a:buChar char="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buClr>
                <a:srgbClr val="FF9797"/>
              </a:buClr>
              <a:buSzPct val="75000"/>
              <a:buFont typeface="Wingdings 3" panose="05040102010807070707" pitchFamily="18" charset="2"/>
              <a:buChar char="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11878"/>
            <a:ext cx="10920419" cy="74352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784A0C8-99FC-499C-9625-1C0F6922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7679" y="6380997"/>
            <a:ext cx="2743200" cy="36512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87621-CCBF-4807-907B-7CA77EC1C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42" y="6186948"/>
            <a:ext cx="1849645" cy="631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DAC8-15FA-40A1-9618-040ED67C01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0098" y="6110216"/>
            <a:ext cx="658160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94C-DBE7-48F0-9120-878375E98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6C25-968D-4498-A3AE-ACB04AF9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54.png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19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0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23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5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22.png"/><Relationship Id="rId5" Type="http://schemas.openxmlformats.org/officeDocument/2006/relationships/image" Target="../media/image208.png"/><Relationship Id="rId15" Type="http://schemas.openxmlformats.org/officeDocument/2006/relationships/image" Target="../media/image225.png"/><Relationship Id="rId10" Type="http://schemas.openxmlformats.org/officeDocument/2006/relationships/image" Target="../media/image221.png"/><Relationship Id="rId4" Type="http://schemas.openxmlformats.org/officeDocument/2006/relationships/image" Target="../media/image207.png"/><Relationship Id="rId9" Type="http://schemas.openxmlformats.org/officeDocument/2006/relationships/image" Target="../media/image220.png"/><Relationship Id="rId1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emf"/><Relationship Id="rId4" Type="http://schemas.openxmlformats.org/officeDocument/2006/relationships/image" Target="../media/image8.png"/><Relationship Id="rId9" Type="http://schemas.openxmlformats.org/officeDocument/2006/relationships/customXml" Target="../ink/ink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Theory and Algorithms for Formal Verification</a:t>
            </a: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Labelled Transition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42" y="4118516"/>
            <a:ext cx="10222706" cy="1124415"/>
          </a:xfrm>
        </p:spPr>
        <p:txBody>
          <a:bodyPr>
            <a:normAutofit/>
          </a:bodyPr>
          <a:lstStyle/>
          <a:p>
            <a:r>
              <a:rPr lang="en-US" dirty="0"/>
              <a:t>Spring 2022: CSCI 699</a:t>
            </a:r>
          </a:p>
          <a:p>
            <a:r>
              <a:rPr lang="en-US" dirty="0"/>
              <a:t>Instructor: Jyo Deshmukh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C0FD-3E3B-407F-B35A-092F56A698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411086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Initial execution fragment: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We are restricting ourselves to LTS that do not have terminal or deadlock states, i.e.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such LTSs,</a:t>
                </a:r>
                <a:r>
                  <a:rPr lang="en-US" i="1" dirty="0"/>
                  <a:t> execution of LTS</a:t>
                </a:r>
                <a:r>
                  <a:rPr lang="en-US" dirty="0"/>
                  <a:t> = initial infinite execution fragment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8AAAE4-506F-401B-9447-37586FB03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70D5D7-77EC-4C19-B3C8-8F2CA771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EDE1-C806-4044-8AD6-B089B7FF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2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′: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groupChr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𝑝𝑖𝑐𝑘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</m:e>
                    </m:groupCh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′′: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𝑜𝑣𝑒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h𝑒𝑦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𝑝𝑖𝑐𝑘</m:t>
                          </m:r>
                        </m:e>
                      </m:groupCh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are initial, infinite execution fragments, i.e., executions of LTS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/>
                  <a:t> is an infinite execution fragment, but not initial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 a finite execution fragment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is a finite initial execution fragment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51C00-6CEC-447E-9C05-6113A24DB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835" y="988141"/>
                <a:ext cx="7852933" cy="5221885"/>
              </a:xfrm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40030F-F75B-49D4-9BD8-3EF1402A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B86D-FC89-4189-908A-73A83CDB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EC6F1-58C3-4A88-ACB4-8464B9577BA4}"/>
              </a:ext>
            </a:extLst>
          </p:cNvPr>
          <p:cNvGrpSpPr/>
          <p:nvPr/>
        </p:nvGrpSpPr>
        <p:grpSpPr>
          <a:xfrm>
            <a:off x="426290" y="1592966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A94AD2A-11FA-4E19-96DA-8992BF054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0EF582-E651-45AD-865F-E9E3D7EEE141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E17808-76DD-40E7-B17C-B06ACF63DFF1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F7D56B-D2D1-4124-8329-73E0E5C2E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2A7555-E7E5-4EAC-B599-C7B82C6136B8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036159D-0FE8-48C5-A240-92B5873DC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7BF38FF-277F-4929-BB72-9BA8E9E4E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5D71F-0ED0-4F8E-B84B-11A133ABE8A2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36CDEA-0355-4EEF-9B0E-4433AC8C028B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2F1D9-9B54-4264-BEBE-832CA9E37256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2991483-A15E-4FB8-A08E-54E6D0B55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34F8D95-CE1B-4029-B8EB-D22CF2DA9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227B17-D51E-4438-BD6F-64F5EF61336F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600922-A47B-44FD-BA4C-FC7573552BC4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3698A0-0329-45A7-9AE7-B904A21789BE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89BE51-A7B8-4EC7-817A-828E51EA7059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B9684C-8F58-40CE-B58A-508C25AA2BE0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2A4BA-970D-402A-BE4E-EDE575311BA3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4F79AA-3AB9-4843-A21E-CD7FED59EB06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A45098-F71C-41F8-8B8C-CF724DFFE26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72866-1C6B-4F3A-9884-20024CDB8FBF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8C62-577D-4197-AEA6-F06A498DB0C5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35D01E-88E2-411F-AF1E-03AB822E6077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3224A-7BEB-49ED-9204-54CC70F00CC8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E8370-85DB-405C-B81B-036630EFDC14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90255F5-C437-4188-AAB8-F187B1B84728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927EA5-6713-46A1-86BD-0BB5E5EB8D06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2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reachable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if there exists an initial, finite execution fragment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shown below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reachable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𝑒𝑥𝑎𝑚𝑝𝑙𝑒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44E3C7-1422-4FA3-9072-5993CAC83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8858907" cy="4695899"/>
              </a:xfrm>
              <a:blipFill>
                <a:blip r:embed="rId2"/>
                <a:stretch>
                  <a:fillRect l="-688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9B65A4-EFF0-47C5-A32F-53C6DF21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E952A-27DA-453E-B3B9-3B9960B4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22D60-E2D1-4699-9191-1C62F39AAA4A}"/>
              </a:ext>
            </a:extLst>
          </p:cNvPr>
          <p:cNvGrpSpPr/>
          <p:nvPr/>
        </p:nvGrpSpPr>
        <p:grpSpPr>
          <a:xfrm>
            <a:off x="8511165" y="1487712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BE5179E-DA70-46E3-B79E-A8EB436EA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904AC9-E60C-4E74-B10C-459A8885B02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80BFA4-1E45-4A72-A72E-E288755E4D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6593999-5C50-4E89-A678-052D7EB91E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0CA648-32F4-4C11-9E4A-E27DA774497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A2F3C25-0227-4BE8-B04E-51558ABF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FABC73-6328-4051-9730-041DB1675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647D007-A889-47C0-ACE1-B26483059A5C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F6EBB3-C028-47EE-9E40-EC96F6BB4FE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0D7A8D-802B-49CE-A6B8-6F09B12D5E99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C816119-2BB7-449D-9AF2-2634A7FC0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064FD13-EB39-4229-806A-90124E020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D73477-10C6-4CAD-9436-C7D8374A69F6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F3B730-9F7D-4A9B-825E-240B3C74E3F6}"/>
                </a:ext>
              </a:extLst>
            </p:cNvPr>
            <p:cNvCxnSpPr>
              <a:cxnSpLocks/>
              <a:stCxn id="9" idx="5"/>
              <a:endCxn id="17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9F7846-B55A-4355-AEBD-D19C1A5CE160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893920-4F35-49B8-8AAB-15ACA8C4F483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01FE4-2241-403A-8ABE-A771B861A9F3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B551B-5380-4FD8-A4FC-42F6C5F4CB1B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75387D-B082-45D1-9BB9-5FD94F7965B4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C83589-C88A-448D-87B2-FD6DDCF45200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B3DAF-2FE0-4146-9F8B-BC1395EE593A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A01D8E-4656-4E41-BBDA-A077D59A6FA2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946A18-2E3F-4D67-A8C3-FAA3BB8C2913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E1FF-02F7-405E-B8D7-BFBDD7B59EBB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5D359-FB57-4987-A5F4-2224F665133B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3B68-8433-4C5B-AD77-B9CC99D5D55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BD2E7-46EA-4C28-B5E4-2B4C8FE7447F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/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E1B51DB-B4E2-4ADF-8455-708F8016C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01" y="3355432"/>
                <a:ext cx="502024" cy="513976"/>
              </a:xfrm>
              <a:prstGeom prst="ellipse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/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A1927-EEF8-4DCB-A386-675E203C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198" y="1047881"/>
                <a:ext cx="1596910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24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 set of typed variables (i.e.,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takes values from some finite or infinite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known as its domain or type)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: valuation function for variable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some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Abuse of 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denotes the set of all possible Boolean valued predicates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is true for some valuations (i.e. some values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) and is </a:t>
                </a:r>
                <a:r>
                  <a:rPr lang="en-US" i="1" dirty="0"/>
                  <a:t>false </a:t>
                </a:r>
                <a:r>
                  <a:rPr lang="en-US" dirty="0"/>
                  <a:t>otherwise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1BB09E-1094-4550-8832-418BB068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223586"/>
                <a:ext cx="11699087" cy="4743038"/>
              </a:xfrm>
              <a:blipFill>
                <a:blip r:embed="rId2"/>
                <a:stretch>
                  <a:fillRect l="-521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4086D6-2655-4EF4-9F38-E623DD16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Programs using LTSs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A03B-A1B8-446B-A0B8-7C73F0D2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Type or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queue2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{0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,{1,1}}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expression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satisfying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syntax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below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∷=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|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2)={∅}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𝑖𝑠𝑓𝑢𝑙𝑙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true 	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𝑓𝑙𝑎𝑔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𝑖𝑠𝑒𝑚𝑝𝑡𝑦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7A8ADD-3E61-45DC-B6B1-BEE12719C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2FD96-5073-461D-BB38-784104A9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59E7-0E1C-4BB8-BB0D-316131B1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Program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r>
                  <a:rPr lang="en-US" dirty="0"/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: finite set of locations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</m:oMath>
                </a14:m>
                <a:r>
                  <a:rPr lang="en-US" dirty="0"/>
                  <a:t> is the conditional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set of initial locations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initial condition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[We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if guard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CFB5A-1C20-43A9-98D7-99D8AD903F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D004E1-60F2-4E6F-A9B9-C170476D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C0D47-8E13-4293-BD35-BFBBFDAD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3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𝐸𝑓𝑓𝑒𝑐𝑡</m:t>
                    </m:r>
                  </m:oMath>
                </a14:m>
                <a:r>
                  <a:rPr lang="en-US" dirty="0"/>
                  <a:t> models the changes in valuation of variables that are caused by an action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𝑖𝑠𝑓𝑢𝑙𝑙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)={0,0}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: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𝑒𝑛𝑞𝑢𝑒𝑢𝑒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)={1,0}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ℓ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𝑖𝑠𝑒𝑚𝑝𝑡𝑦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𝑢𝑒𝑢𝑒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brk m:alnAt="2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</m:e>
                    </m:groupCh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𝑑𝑒𝑞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={∅}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𝑞𝑢𝑒𝑢𝑒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800" dirty="0"/>
                  <a:t>: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𝑒𝑛𝑞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𝑑𝑒𝑞𝑢𝑒𝑢𝑒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𝑞𝑢𝑒𝑢𝑒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={0}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CE2315-0874-4A6F-9699-34C79317F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2BC02-384F-4065-86D8-703BE139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and (e)valuation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30873-6751-4E11-AF79-49B68AEB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8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r>
                  <a:rPr lang="en-US" dirty="0"/>
                  <a:t> : </a:t>
                </a:r>
              </a:p>
              <a:p>
                <a:pPr lvl="2"/>
                <a:r>
                  <a:rPr lang="en-US" dirty="0"/>
                  <a:t>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program location and the values of all program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defined by following rule: </a:t>
                </a:r>
              </a:p>
              <a:p>
                <a:pPr marL="411480" lvl="1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Low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program goes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then in the LTS, the corresponding transition(s) should model the effect of the transition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Program-LTS states could be labeled by either the location or some predicate on program variables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980FF2-BF4A-442F-AB3D-3F77EF2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57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851B0-094F-4A4A-ADA6-35476865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 semantics of a program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47D90-ACA0-41A7-9F4A-B1D804B8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85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9E4F44-F2E3-4FDA-8D88-195FBBC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Sequential hardware circuits</a:t>
            </a:r>
          </a:p>
          <a:p>
            <a:pPr lvl="1"/>
            <a:r>
              <a:rPr lang="en-US" dirty="0"/>
              <a:t>Registers get new values every tick (depends on old values, input values, the circuit function)</a:t>
            </a:r>
          </a:p>
          <a:p>
            <a:pPr lvl="1"/>
            <a:r>
              <a:rPr lang="en-US" dirty="0"/>
              <a:t>States = valuations of registers and input variables</a:t>
            </a:r>
          </a:p>
          <a:p>
            <a:pPr lvl="1"/>
            <a:r>
              <a:rPr lang="en-US" dirty="0"/>
              <a:t>Actions = just one action “clock tick” </a:t>
            </a:r>
          </a:p>
          <a:p>
            <a:pPr lvl="1"/>
            <a:r>
              <a:rPr lang="en-US" dirty="0"/>
              <a:t>Transition relation = transitions between circuit states </a:t>
            </a:r>
          </a:p>
          <a:p>
            <a:pPr lvl="1"/>
            <a:r>
              <a:rPr lang="en-US" dirty="0"/>
              <a:t>Labels : truth values of any chosen “named wire” in the circuit (e.g., input, register, output, etc.)</a:t>
            </a:r>
          </a:p>
          <a:p>
            <a:r>
              <a:rPr lang="en-US" dirty="0"/>
              <a:t>Dynamical Systems</a:t>
            </a:r>
          </a:p>
          <a:p>
            <a:pPr lvl="1"/>
            <a:r>
              <a:rPr lang="en-US" dirty="0"/>
              <a:t>States are valuations of state variables of the system (can be continuous or discrete)</a:t>
            </a:r>
          </a:p>
          <a:p>
            <a:pPr lvl="1"/>
            <a:r>
              <a:rPr lang="en-US" dirty="0"/>
              <a:t>Actions can be taken by an external agent/controller</a:t>
            </a:r>
          </a:p>
          <a:p>
            <a:pPr lvl="1"/>
            <a:r>
              <a:rPr lang="en-US" dirty="0"/>
              <a:t>Transitions defined by the system dynamics (can be continuous or discrete) </a:t>
            </a:r>
          </a:p>
          <a:p>
            <a:pPr lvl="1"/>
            <a:r>
              <a:rPr lang="en-US" dirty="0"/>
              <a:t>Propositions defined by predicates on state variables, Labels = truth values of propositions for each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A41C7-C8E6-437F-8055-F6424BB0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 can model almost any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F10BB-6177-41EB-BF42-D69C2FBA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4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form of parallelism: “embarrassingly parallel”</a:t>
                </a:r>
              </a:p>
              <a:p>
                <a:pPr lvl="1"/>
                <a:r>
                  <a:rPr lang="en-US" dirty="0"/>
                  <a:t>No communication between LTSs</a:t>
                </a:r>
              </a:p>
              <a:p>
                <a:endParaRPr lang="en-US" dirty="0"/>
              </a:p>
              <a:p>
                <a:r>
                  <a:rPr lang="en-US" dirty="0"/>
                  <a:t>Communication through Message Passing</a:t>
                </a:r>
              </a:p>
              <a:p>
                <a:pPr lvl="1"/>
                <a:r>
                  <a:rPr lang="en-US" dirty="0"/>
                  <a:t>Synchronous: Handshaking mechanisms</a:t>
                </a:r>
              </a:p>
              <a:p>
                <a:pPr lvl="1"/>
                <a:r>
                  <a:rPr lang="en-US" dirty="0"/>
                  <a:t>Asynchronous: With bounded-capacity buffers</a:t>
                </a:r>
              </a:p>
              <a:p>
                <a:endParaRPr lang="en-US" dirty="0"/>
              </a:p>
              <a:p>
                <a:r>
                  <a:rPr lang="en-US" dirty="0"/>
                  <a:t>Given 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we use the (commutative and associate)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US" dirty="0"/>
                  <a:t> to denote parallel composition of the transition systems: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∥…∥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840FD4-E4B0-4C1A-A9E8-B544BD885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1C0D05-E70E-47A0-A05F-28CC7FD5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Concurrency/Parallelism and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14EE-D009-408E-920B-71BCE709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5B4E0-CFBD-4852-BB65-398F190B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482165"/>
            <a:ext cx="11699087" cy="4201875"/>
          </a:xfrm>
        </p:spPr>
        <p:txBody>
          <a:bodyPr/>
          <a:lstStyle/>
          <a:p>
            <a:r>
              <a:rPr lang="en-US" dirty="0"/>
              <a:t>Labeled Transition Systems: Notations, Terminology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 structures</a:t>
            </a:r>
          </a:p>
          <a:p>
            <a:r>
              <a:rPr lang="en-US" dirty="0"/>
              <a:t>Modeling Concurrent Systems [BK: Chapter 2, Alur Chapters 2,4]</a:t>
            </a:r>
          </a:p>
          <a:p>
            <a:r>
              <a:rPr lang="en-US" dirty="0"/>
              <a:t>Asynchronous and Synchronous Communication</a:t>
            </a:r>
          </a:p>
          <a:p>
            <a:r>
              <a:rPr lang="en-US" dirty="0"/>
              <a:t>Equivalences and Abstractions [BK: Chapter 7]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EE36A-97BD-4AB5-A5E1-327DF984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C8750-EB1A-4A75-AE6D-E193A307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5FF23-4428-4130-B510-53DCBB99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988142"/>
            <a:ext cx="11699087" cy="1044590"/>
          </a:xfrm>
        </p:spPr>
        <p:txBody>
          <a:bodyPr/>
          <a:lstStyle/>
          <a:p>
            <a:r>
              <a:rPr lang="en-US" dirty="0"/>
              <a:t>Interleaving: No explicit assumption on the order in which individual actions of transition systems can 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Interleaved model of concurrency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508D6-38EA-4118-83B5-66126453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77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Interleaved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 iff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OR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437FA7-3D5F-43A2-9DB0-7B918BC4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4939013"/>
              </a:xfrm>
              <a:blipFill>
                <a:blip r:embed="rId2"/>
                <a:stretch>
                  <a:fillRect l="-93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301E46-33D3-4F54-A254-F405BBDB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Interleaved composition of LTSs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4A06A-F455-43CB-AA65-360506C3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2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</p:spPr>
            <p:txBody>
              <a:bodyPr/>
              <a:lstStyle/>
              <a:p>
                <a:r>
                  <a:rPr lang="en-US" dirty="0"/>
                  <a:t>LTS states nondeterministically choose which action to execute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F5FF23-4428-4130-B510-53DCBB99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44590"/>
              </a:xfrm>
              <a:blipFill>
                <a:blip r:embed="rId2"/>
                <a:stretch>
                  <a:fillRect l="-521" t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487963B-028F-4C27-B6A2-8ADDCDB9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Interleaved 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508D6-38EA-4118-83B5-66126453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/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880C61-B970-45D1-B562-BCD7E401B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3636493"/>
                <a:ext cx="874928" cy="6901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/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38B7D5B-0F16-485B-897E-04AEFC894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07" y="2531322"/>
                <a:ext cx="874928" cy="6901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3165-FD94-446F-BD7D-04135E9969F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680637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1E1E8-208A-4646-8B79-634927A16C03}"/>
              </a:ext>
            </a:extLst>
          </p:cNvPr>
          <p:cNvCxnSpPr>
            <a:cxnSpLocks/>
            <a:stCxn id="6" idx="7"/>
            <a:endCxn id="7" idx="5"/>
          </p:cNvCxnSpPr>
          <p:nvPr/>
        </p:nvCxnSpPr>
        <p:spPr>
          <a:xfrm flipV="1">
            <a:off x="2299305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5D39D-EB5F-46BD-86F5-9F40D2C4307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52507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/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B7E70C-F13A-4459-BDC1-F62D37AF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4" y="3253975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/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83E8D-CAFA-4CF9-8FCE-7FDF5E608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82" y="3253976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/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𝑔𝑟𝑒𝑒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B3446B2-4CEA-4BE3-86A0-ECED0ACC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3636493"/>
                <a:ext cx="874928" cy="6901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/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784606-8D9E-459E-97C3-2ACCFA1BB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36" y="2531322"/>
                <a:ext cx="874928" cy="6901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E94F5D-104A-4902-BE70-C78E540D86FC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957866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C14EB7-DB17-4DA6-B084-3E7387879430}"/>
              </a:ext>
            </a:extLst>
          </p:cNvPr>
          <p:cNvCxnSpPr>
            <a:cxnSpLocks/>
            <a:stCxn id="21" idx="7"/>
            <a:endCxn id="22" idx="5"/>
          </p:cNvCxnSpPr>
          <p:nvPr/>
        </p:nvCxnSpPr>
        <p:spPr>
          <a:xfrm flipV="1">
            <a:off x="4576534" y="3120432"/>
            <a:ext cx="0" cy="617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F0486-DC63-4472-BB3A-72C7FE7B77F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829736" y="2447718"/>
            <a:ext cx="128130" cy="18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/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F07C70-0441-4A6F-837E-04C1800F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133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/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66ECCE-76FE-4C7B-9B2C-0A4ACF4DC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5" y="3253975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/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14B97C-0203-4199-875D-0CCF112E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37" y="4624627"/>
                <a:ext cx="59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/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55805EE-794C-4B30-8FB4-8364D84D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866" y="4624627"/>
                <a:ext cx="599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/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037B5A-D2E3-449E-A6EF-AFFD0C06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3" y="2531321"/>
                <a:ext cx="1715869" cy="6901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/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88201D2-76C3-47B0-971A-F4F53BAA7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402" y="4338326"/>
                <a:ext cx="1715869" cy="69018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/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307894A-2C09-4CA5-BD2B-23A95A77D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5" y="3375002"/>
                <a:ext cx="1715869" cy="6901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/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E5209E-ECD6-4008-8D47-10AE09FBC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695" y="3375001"/>
                <a:ext cx="1715869" cy="69018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6B49AA-FD22-4123-BA1A-69A14D644B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7093030" y="2876414"/>
            <a:ext cx="861373" cy="49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0B4F5-3DFD-4452-B433-CA166C383E74}"/>
              </a:ext>
            </a:extLst>
          </p:cNvPr>
          <p:cNvCxnSpPr>
            <a:cxnSpLocks/>
            <a:stCxn id="32" idx="4"/>
            <a:endCxn id="31" idx="2"/>
          </p:cNvCxnSpPr>
          <p:nvPr/>
        </p:nvCxnSpPr>
        <p:spPr>
          <a:xfrm>
            <a:off x="7093030" y="4065187"/>
            <a:ext cx="861372" cy="61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829B0-DCD6-47D0-976B-B15574C3F878}"/>
              </a:ext>
            </a:extLst>
          </p:cNvPr>
          <p:cNvCxnSpPr>
            <a:cxnSpLocks/>
            <a:stCxn id="33" idx="4"/>
            <a:endCxn id="31" idx="6"/>
          </p:cNvCxnSpPr>
          <p:nvPr/>
        </p:nvCxnSpPr>
        <p:spPr>
          <a:xfrm flipH="1">
            <a:off x="9670271" y="4065186"/>
            <a:ext cx="1080359" cy="61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7BCC67-04DA-4F91-806C-DF09933A2E4F}"/>
              </a:ext>
            </a:extLst>
          </p:cNvPr>
          <p:cNvCxnSpPr>
            <a:cxnSpLocks/>
            <a:stCxn id="30" idx="6"/>
            <a:endCxn id="33" idx="0"/>
          </p:cNvCxnSpPr>
          <p:nvPr/>
        </p:nvCxnSpPr>
        <p:spPr>
          <a:xfrm>
            <a:off x="9670272" y="2876414"/>
            <a:ext cx="1080358" cy="49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6ADE2-F24A-4843-A8F5-B40C2993CA8E}"/>
              </a:ext>
            </a:extLst>
          </p:cNvPr>
          <p:cNvCxnSpPr>
            <a:cxnSpLocks/>
          </p:cNvCxnSpPr>
          <p:nvPr/>
        </p:nvCxnSpPr>
        <p:spPr>
          <a:xfrm flipH="1" flipV="1">
            <a:off x="9551862" y="3038338"/>
            <a:ext cx="787468" cy="34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94E0FB-54C7-46EF-9E82-42CBF6AC5313}"/>
              </a:ext>
            </a:extLst>
          </p:cNvPr>
          <p:cNvCxnSpPr>
            <a:cxnSpLocks/>
          </p:cNvCxnSpPr>
          <p:nvPr/>
        </p:nvCxnSpPr>
        <p:spPr>
          <a:xfrm flipV="1">
            <a:off x="7417296" y="3038014"/>
            <a:ext cx="627017" cy="3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45E821-AF2E-4C23-8EE1-050BE15AD838}"/>
              </a:ext>
            </a:extLst>
          </p:cNvPr>
          <p:cNvCxnSpPr>
            <a:cxnSpLocks/>
          </p:cNvCxnSpPr>
          <p:nvPr/>
        </p:nvCxnSpPr>
        <p:spPr>
          <a:xfrm>
            <a:off x="7452253" y="4025678"/>
            <a:ext cx="624794" cy="4661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B0DAED-DD4C-4C50-8A0F-B7E4723980CD}"/>
              </a:ext>
            </a:extLst>
          </p:cNvPr>
          <p:cNvCxnSpPr>
            <a:cxnSpLocks/>
          </p:cNvCxnSpPr>
          <p:nvPr/>
        </p:nvCxnSpPr>
        <p:spPr>
          <a:xfrm flipV="1">
            <a:off x="9479217" y="4007269"/>
            <a:ext cx="775713" cy="46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2CE30D-5667-41F7-A953-EBF311BA47F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2940" y="2224329"/>
            <a:ext cx="322746" cy="40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/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A4CC42-0A46-4947-A2AF-AFCEE0ED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39" y="283931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/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26CBCE-0993-4521-87D0-4D572075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919" y="4338660"/>
                <a:ext cx="61866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/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14C3E-AF55-4F7D-8355-51F47867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5" y="4044834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/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598868-3C8A-4470-A31A-C970ACE2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395" y="3163589"/>
                <a:ext cx="61866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/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2FC911-F20C-4C47-828A-877B6B7C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67" y="316874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/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04F5925-E068-4203-B10D-581750B39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96" y="2791253"/>
                <a:ext cx="61866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/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C0FF7C-FAE7-4548-B82A-BC20AAEF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45" y="4347628"/>
                <a:ext cx="61866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/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66717-12FC-476D-BF2D-8B29E662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70" y="4008932"/>
                <a:ext cx="61866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36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too simplistic for modeling LTS where the state may be “shared”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two program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have shared memory, i.e., some variables are common to both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Actions taken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affect the global state, not just the local state of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Interleaved composition of LTSs of two program graphs is not the same as the LTS of the interleaved composition of the two programs!</a:t>
                </a:r>
              </a:p>
              <a:p>
                <a:r>
                  <a:rPr lang="en-US" dirty="0"/>
                  <a:t>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we first define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construct the corresponding LTS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E4619D-A476-45A9-8845-15E999B3F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313CD0-50ED-40F3-91AC-2086A4B5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memory/Asynchronous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1B6EE-9D74-4530-9512-C41C4295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𝐸𝑓𝑓𝑒𝑐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over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shared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Local variables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Interleaved program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defined as: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Disjoint union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such that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: (Models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,2⟩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5046EB-C28F-4E1B-837E-EBD13F339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061595"/>
              </a:xfrm>
              <a:blipFill>
                <a:blip r:embed="rId2"/>
                <a:stretch>
                  <a:fillRect l="-417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07FCF4-2E4E-4890-8246-173AFBBE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of program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D1B29-177A-4C5E-B10A-6AB2F0DE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𝐸𝑓𝑓𝑒𝑐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effect on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it is in the set of variables affected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it is the effect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(taken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PG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has on the valuation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Otherwise, the valuation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/>
                  <a:t> will remain unchanged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: just notation to say that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taken by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F14C82-AE8D-4B28-B52E-5636E0E6A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E75BB1-FA36-4562-AF5E-09A6B74A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Program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2EACB-3A92-4D9B-9644-F1276901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1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Non-critical actions: actions that access only local variables</a:t>
                </a:r>
              </a:p>
              <a:p>
                <a:r>
                  <a:rPr lang="en-US" dirty="0"/>
                  <a:t>Critical actions: actions that access shared variables</a:t>
                </a:r>
              </a:p>
              <a:p>
                <a:r>
                  <a:rPr lang="en-US" dirty="0"/>
                  <a:t>Difference crucial when interpreting nondeterminism in the LTS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⦀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PG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Sources of nondeterminism:</a:t>
                </a:r>
              </a:p>
              <a:p>
                <a:pPr lvl="1"/>
                <a:r>
                  <a:rPr lang="en-US" dirty="0"/>
                  <a:t>Internal nondeterministic choice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Interleaving of non-critical actions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these can be executed concurrently in the LTS</a:t>
                </a:r>
              </a:p>
              <a:p>
                <a:pPr lvl="1"/>
                <a:r>
                  <a:rPr lang="en-US" dirty="0"/>
                  <a:t>Interleaving of critical actions: generally, cannot be executed independently in the LTS, because changes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have to be reflected in the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1C084E-CA05-4693-A14C-29317CF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DEE18D-907A-4862-8D00-909F0856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Nondeterminism in program graph interleaving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2C39D-1358-4CD9-A417-991C46D3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9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Interleaved Program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3D0C-1FD1-4027-9E2F-F687B966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2" t="8609" r="12819" b="53645"/>
          <a:stretch/>
        </p:blipFill>
        <p:spPr>
          <a:xfrm>
            <a:off x="352347" y="751114"/>
            <a:ext cx="3951515" cy="1959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895" y="578923"/>
                <a:ext cx="3279741" cy="461665"/>
              </a:xfrm>
              <a:prstGeom prst="rect">
                <a:avLst/>
              </a:prstGeom>
              <a:blipFill>
                <a:blip r:embed="rId3"/>
                <a:stretch>
                  <a:fillRect l="-27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44413" cy="1066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b="0" dirty="0"/>
                  <a:t>Add all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CCD71-6006-40F3-A68C-33712996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44413" cy="1066126"/>
              </a:xfrm>
              <a:prstGeom prst="rect">
                <a:avLst/>
              </a:prstGeom>
              <a:blipFill>
                <a:blip r:embed="rId4"/>
                <a:stretch>
                  <a:fillRect l="-702"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/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9E386E-AB8F-4B22-94CF-28CEC129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2156408"/>
                <a:ext cx="1191987" cy="734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/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83E38D-1E35-4C53-9A17-EAEE5FF0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185" y="3594670"/>
                <a:ext cx="1252877" cy="73478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/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8ACB12E-84CA-4F5D-B21A-01919F0E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63" y="4810278"/>
                <a:ext cx="1345406" cy="7347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/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F82E3C7-A095-43FE-AF1D-DB5C46285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177" y="3594670"/>
                <a:ext cx="1345406" cy="7347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AF26EE-48DC-409B-B26B-053F91CF413F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7725624" y="2783587"/>
            <a:ext cx="801001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AD52B-9D0D-4860-8AB1-83ED47FE5A88}"/>
              </a:ext>
            </a:extLst>
          </p:cNvPr>
          <p:cNvCxnSpPr>
            <a:cxnSpLocks/>
            <a:stCxn id="9" idx="4"/>
            <a:endCxn id="10" idx="1"/>
          </p:cNvCxnSpPr>
          <p:nvPr/>
        </p:nvCxnSpPr>
        <p:spPr>
          <a:xfrm>
            <a:off x="7725624" y="4329456"/>
            <a:ext cx="823469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BB304-AAAA-417B-9DAB-45125ACF53C9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9369488" y="2783587"/>
            <a:ext cx="787392" cy="81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897CE9-117F-4FFD-92BD-3058A17B16AD}"/>
              </a:ext>
            </a:extLst>
          </p:cNvPr>
          <p:cNvCxnSpPr>
            <a:cxnSpLocks/>
            <a:stCxn id="11" idx="4"/>
            <a:endCxn id="10" idx="7"/>
          </p:cNvCxnSpPr>
          <p:nvPr/>
        </p:nvCxnSpPr>
        <p:spPr>
          <a:xfrm flipH="1">
            <a:off x="9500439" y="4329456"/>
            <a:ext cx="656441" cy="58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/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2F481E-EC1D-496B-BDC0-A5BBE9B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97" y="2796200"/>
                <a:ext cx="11315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/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2981FD-61ED-4C53-B514-BE5389AFF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17" y="4525062"/>
                <a:ext cx="11315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/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703F40-9096-4627-BBBE-01AF0FD3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257" y="2782825"/>
                <a:ext cx="1247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/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2ABB3C-A19A-41A4-B773-D16C3556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607" y="4548553"/>
                <a:ext cx="12470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B88BC0-9BA3-467A-BB3C-8B19C2F838FB}"/>
              </a:ext>
            </a:extLst>
          </p:cNvPr>
          <p:cNvSpPr txBox="1"/>
          <p:nvPr/>
        </p:nvSpPr>
        <p:spPr>
          <a:xfrm>
            <a:off x="1885981" y="6010867"/>
            <a:ext cx="89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 on the top left copied from the Principles of Model Checking book by Baier and Katoen</a:t>
            </a:r>
          </a:p>
        </p:txBody>
      </p:sp>
    </p:spTree>
    <p:extLst>
      <p:ext uri="{BB962C8B-B14F-4D97-AF65-F5344CB8AC3E}">
        <p14:creationId xmlns:p14="http://schemas.microsoft.com/office/powerpoint/2010/main" val="37816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904CF-2B8E-4045-A5FC-BB8631C6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3D0C-1FD1-4027-9E2F-F687B966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BF27-8453-4157-A588-33CF73B5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57" y="924723"/>
            <a:ext cx="6129356" cy="5191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/>
              <p:nvPr/>
            </p:nvSpPr>
            <p:spPr>
              <a:xfrm>
                <a:off x="7580876" y="3206900"/>
                <a:ext cx="411001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Nondeterminism in the initial state does not represent concurrency, but possible resolutions of contention between program statements that both modify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9F1ED-7B91-41A8-93F4-B9692E7F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6" y="3206900"/>
                <a:ext cx="4110013" cy="2308324"/>
              </a:xfrm>
              <a:prstGeom prst="rect">
                <a:avLst/>
              </a:prstGeom>
              <a:blipFill>
                <a:blip r:embed="rId3"/>
                <a:stretch>
                  <a:fillRect l="-2374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/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LTS needs to represent the contention between possible concurrent updates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0AB3B-C29C-4951-BD87-AC07A8B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875" y="1721179"/>
                <a:ext cx="4110013" cy="1200329"/>
              </a:xfrm>
              <a:prstGeom prst="rect">
                <a:avLst/>
              </a:prstGeom>
              <a:blipFill>
                <a:blip r:embed="rId4"/>
                <a:stretch>
                  <a:fillRect l="-237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7ED0B6-6346-4582-9284-E83C13E74840}"/>
              </a:ext>
            </a:extLst>
          </p:cNvPr>
          <p:cNvSpPr txBox="1"/>
          <p:nvPr/>
        </p:nvSpPr>
        <p:spPr>
          <a:xfrm>
            <a:off x="1885981" y="6010867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</p:spTree>
    <p:extLst>
      <p:ext uri="{BB962C8B-B14F-4D97-AF65-F5344CB8AC3E}">
        <p14:creationId xmlns:p14="http://schemas.microsoft.com/office/powerpoint/2010/main" val="3532821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B9671-6487-4369-B4C3-F0628AC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using Peterson’s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8D7AE-F776-4DE7-9D4D-5B55BD41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817F6-5B90-4D64-A571-67A2471DFF9D}"/>
              </a:ext>
            </a:extLst>
          </p:cNvPr>
          <p:cNvGrpSpPr/>
          <p:nvPr/>
        </p:nvGrpSpPr>
        <p:grpSpPr>
          <a:xfrm>
            <a:off x="1545404" y="1174136"/>
            <a:ext cx="9327750" cy="4228209"/>
            <a:chOff x="245728" y="1002686"/>
            <a:chExt cx="9327750" cy="4228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/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B6078F-7D77-458A-AC04-F260715B4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166551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/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E534AF81-C7D5-456F-915B-14D0CDCD1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305723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/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ADEAE-F3E1-4940-9789-B11380D6E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072" y="444128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FAEA80-3808-44C3-B619-2EF5F5BF2237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2400301" y="240904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822679-B9D1-46D5-8C04-0784BC9FE481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2400301" y="380076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4C14CCED-4CD4-439B-BBD0-F769C9E814EF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 rot="10800000">
              <a:off x="2041072" y="203727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/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≔1;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6C2533-48A0-470C-9FAC-E2FF2A46C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2386736"/>
                  <a:ext cx="13251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/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AC207-86EF-46F4-95F9-B21D18C58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300" y="3807913"/>
                  <a:ext cx="15393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/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𝑤𝑎𝑛𝑡𝐶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9B94EA3-CBDD-4A37-B63A-1628AD96D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28" y="3057236"/>
                  <a:ext cx="128253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DDD3BD-CF98-4A92-9345-D01254A967D0}"/>
                </a:ext>
              </a:extLst>
            </p:cNvPr>
            <p:cNvGrpSpPr/>
            <p:nvPr/>
          </p:nvGrpSpPr>
          <p:grpSpPr>
            <a:xfrm>
              <a:off x="5875342" y="1711595"/>
              <a:ext cx="3698136" cy="3519300"/>
              <a:chOff x="3042335" y="1665515"/>
              <a:chExt cx="3698136" cy="35193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56FDAD-76B2-488F-8560-0F13CC001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BCC408C-3289-4106-B958-984FB5D8E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31A16F5B-BE09-411A-BF52-E6E7769E96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E3F0E4D-E445-47C9-863C-DE9174BD9DC4}"/>
                  </a:ext>
                </a:extLst>
              </p:cNvPr>
              <p:cNvCxnSpPr>
                <a:stCxn id="23" idx="4"/>
                <a:endCxn id="24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EDBF0E6-E518-4C28-84CE-57D47AFAD2D5}"/>
                  </a:ext>
                </a:extLst>
              </p:cNvPr>
              <p:cNvCxnSpPr>
                <a:cxnSpLocks/>
                <a:stCxn id="24" idx="4"/>
                <a:endCxn id="25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85D410B7-D78E-4F44-85E2-123F118FD290}"/>
                  </a:ext>
                </a:extLst>
              </p:cNvPr>
              <p:cNvCxnSpPr>
                <a:cxnSpLocks/>
                <a:stCxn id="25" idx="2"/>
                <a:endCxn id="23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≔1;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E200237-E6ED-4C81-9008-B8274881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2386736"/>
                    <a:ext cx="13264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𝑤𝑎𝑛𝑡𝐶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𝑡𝑢𝑟𝑛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8C9B8A3-7557-40C8-AAA6-EA27E43B1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907" y="3807913"/>
                    <a:ext cx="154356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C42617F-CD3A-4CAB-AF02-5D1785551F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335" y="3057236"/>
                    <a:ext cx="128253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/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F9864F-A5E0-4365-AFD2-54FCAF52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2499" y="1002686"/>
                  <a:ext cx="6270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/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B8D5E2-9F75-4F80-BE01-315EEBC20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99" y="1002686"/>
                  <a:ext cx="627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BD5F04-A478-4B67-9FB0-45AE1278ACE3}"/>
              </a:ext>
            </a:extLst>
          </p:cNvPr>
          <p:cNvSpPr txBox="1"/>
          <p:nvPr/>
        </p:nvSpPr>
        <p:spPr>
          <a:xfrm>
            <a:off x="4956978" y="4984501"/>
            <a:ext cx="29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Assignment are either atomic</a:t>
            </a:r>
          </a:p>
          <a:p>
            <a:r>
              <a:rPr lang="en-US" dirty="0">
                <a:solidFill>
                  <a:srgbClr val="C00000"/>
                </a:solidFill>
              </a:rPr>
              <a:t>or strictly in the order shown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/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simplicity, we will assume that they are atomic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3DC2A1-84F9-43D7-AA74-C94F35288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97" y="5743872"/>
                <a:ext cx="7520007" cy="369332"/>
              </a:xfrm>
              <a:prstGeom prst="rect">
                <a:avLst/>
              </a:prstGeom>
              <a:blipFill>
                <a:blip r:embed="rId16"/>
                <a:stretch>
                  <a:fillRect l="-7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36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9041A-14B6-4585-824E-BFF2E43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computation can be represented as a transition system</a:t>
            </a:r>
          </a:p>
          <a:p>
            <a:pPr lvl="1"/>
            <a:r>
              <a:rPr lang="en-US" dirty="0"/>
              <a:t>Variables can be discrete-valued or continuous-valued</a:t>
            </a:r>
          </a:p>
          <a:p>
            <a:pPr lvl="1"/>
            <a:r>
              <a:rPr lang="en-US" dirty="0"/>
              <a:t>Time can be logical, discrete, or continuous (dense)</a:t>
            </a:r>
          </a:p>
          <a:p>
            <a:r>
              <a:rPr lang="en-US" dirty="0"/>
              <a:t>Transition system representation models a computation (program) as a directed graph</a:t>
            </a:r>
          </a:p>
          <a:p>
            <a:pPr lvl="1"/>
            <a:r>
              <a:rPr lang="en-US" dirty="0"/>
              <a:t>Nodes are configurations or states of the system</a:t>
            </a:r>
          </a:p>
          <a:p>
            <a:pPr lvl="1"/>
            <a:r>
              <a:rPr lang="en-US" dirty="0"/>
              <a:t>Edges model state changes or system transitions</a:t>
            </a:r>
          </a:p>
          <a:p>
            <a:r>
              <a:rPr lang="en-US" dirty="0"/>
              <a:t>Labelled transition systems (LTSs) :</a:t>
            </a:r>
          </a:p>
          <a:p>
            <a:pPr lvl="1"/>
            <a:r>
              <a:rPr lang="en-US" dirty="0"/>
              <a:t>Transitions have names (drawn from a finite or infinite set of labels)</a:t>
            </a:r>
          </a:p>
          <a:p>
            <a:pPr lvl="1"/>
            <a:r>
              <a:rPr lang="en-US" dirty="0"/>
              <a:t>There is a finite (or infinite) set of </a:t>
            </a:r>
            <a:r>
              <a:rPr lang="en-US" i="1" dirty="0"/>
              <a:t>atomic propositions</a:t>
            </a:r>
          </a:p>
          <a:p>
            <a:pPr lvl="1"/>
            <a:r>
              <a:rPr lang="en-US" dirty="0"/>
              <a:t>States are </a:t>
            </a:r>
            <a:r>
              <a:rPr lang="en-US" i="1" dirty="0"/>
              <a:t>labeled </a:t>
            </a:r>
            <a:r>
              <a:rPr lang="en-US" dirty="0"/>
              <a:t>with some subset of the set of atomic propositions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862A3-093E-4C48-8344-45393EFF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F76E2-FC6A-4261-B4C3-838F5792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8D7AE-F776-4DE7-9D4D-5B55BD41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2" y="855406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/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BADEAE-F3E1-4940-9789-B11380D6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3" y="2475116"/>
                <a:ext cx="1278719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C14CCED-4CD4-439B-BBD0-F769C9E814EF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10800000" flipH="1">
            <a:off x="1152542" y="1227170"/>
            <a:ext cx="4022589" cy="1619710"/>
          </a:xfrm>
          <a:prstGeom prst="curvedConnector3">
            <a:avLst>
              <a:gd name="adj1" fmla="val -5683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/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6C2533-48A0-470C-9FAC-E2FF2A4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55" y="1612085"/>
                <a:ext cx="108478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/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FAC207-86EF-46F4-95F9-B21D18C5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653" y="3980865"/>
                <a:ext cx="12507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/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94EA3-CBDD-4A37-B63A-1628AD96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487" y="1541951"/>
                <a:ext cx="112780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4519347" y="1490047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67" y="2503576"/>
                <a:ext cx="1111360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32" y="2464173"/>
                <a:ext cx="1111360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6285471" y="1490047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79" y="1618570"/>
                <a:ext cx="108151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2" y="3817899"/>
                <a:ext cx="1278719" cy="74731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4519347" y="3247104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6280347" y="3207701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/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8D53CF-A493-4E5E-AEE2-C4977C9E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27" y="3983866"/>
                <a:ext cx="125406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C78749-938E-4DD3-9A62-AE75706FC239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>
          <a:xfrm flipH="1" flipV="1">
            <a:off x="2431262" y="2846880"/>
            <a:ext cx="1532405" cy="2846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/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029CC21-C346-4F79-A836-FFCB48EFD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078" y="4302865"/>
                <a:ext cx="1263129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/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B078385-C2D9-4CEF-A239-C8848C359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131" y="5612498"/>
                <a:ext cx="1278719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/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022161-4521-476D-A6E1-0409FA0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469" y="4302865"/>
                <a:ext cx="1278719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/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29F930-8F05-42CE-B731-5FF65D07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97" y="2464173"/>
                <a:ext cx="1111360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421816-B2E5-4759-8050-692B87E48F2E}"/>
              </a:ext>
            </a:extLst>
          </p:cNvPr>
          <p:cNvCxnSpPr>
            <a:cxnSpLocks/>
            <a:stCxn id="38" idx="6"/>
            <a:endCxn id="59" idx="2"/>
          </p:cNvCxnSpPr>
          <p:nvPr/>
        </p:nvCxnSpPr>
        <p:spPr>
          <a:xfrm>
            <a:off x="7718792" y="2835937"/>
            <a:ext cx="1532405" cy="0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FC6C97C-0C5E-4E9F-BF88-14A3622D66BB}"/>
              </a:ext>
            </a:extLst>
          </p:cNvPr>
          <p:cNvCxnSpPr>
            <a:cxnSpLocks/>
            <a:stCxn id="59" idx="6"/>
            <a:endCxn id="5" idx="6"/>
          </p:cNvCxnSpPr>
          <p:nvPr/>
        </p:nvCxnSpPr>
        <p:spPr>
          <a:xfrm flipH="1" flipV="1">
            <a:off x="6475975" y="1227170"/>
            <a:ext cx="3886582" cy="1608767"/>
          </a:xfrm>
          <a:prstGeom prst="curvedConnector3">
            <a:avLst>
              <a:gd name="adj1" fmla="val -5882"/>
            </a:avLst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/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4F8DF5-3603-4A93-ABFF-A92577B9A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31" y="1562994"/>
                <a:ext cx="112421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0000B9-84ED-4DC3-986F-EC80B98A641F}"/>
              </a:ext>
            </a:extLst>
          </p:cNvPr>
          <p:cNvCxnSpPr>
            <a:cxnSpLocks/>
            <a:stCxn id="7" idx="4"/>
            <a:endCxn id="56" idx="1"/>
          </p:cNvCxnSpPr>
          <p:nvPr/>
        </p:nvCxnSpPr>
        <p:spPr>
          <a:xfrm>
            <a:off x="1791903" y="3218644"/>
            <a:ext cx="1066156" cy="1193108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A2BA19-EFF4-42D6-96CF-FDDAA87058AC}"/>
              </a:ext>
            </a:extLst>
          </p:cNvPr>
          <p:cNvCxnSpPr>
            <a:cxnSpLocks/>
            <a:stCxn id="59" idx="4"/>
            <a:endCxn id="58" idx="7"/>
          </p:cNvCxnSpPr>
          <p:nvPr/>
        </p:nvCxnSpPr>
        <p:spPr>
          <a:xfrm flipH="1">
            <a:off x="8535924" y="3207701"/>
            <a:ext cx="1270953" cy="1204051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005624-03FE-42C1-A52A-43CEC3244499}"/>
              </a:ext>
            </a:extLst>
          </p:cNvPr>
          <p:cNvCxnSpPr>
            <a:cxnSpLocks/>
            <a:stCxn id="56" idx="5"/>
            <a:endCxn id="57" idx="1"/>
          </p:cNvCxnSpPr>
          <p:nvPr/>
        </p:nvCxnSpPr>
        <p:spPr>
          <a:xfrm>
            <a:off x="3751226" y="4937506"/>
            <a:ext cx="1611169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6112FE9-0403-4B96-A6B5-280F5AB71078}"/>
              </a:ext>
            </a:extLst>
          </p:cNvPr>
          <p:cNvCxnSpPr>
            <a:cxnSpLocks/>
            <a:stCxn id="58" idx="3"/>
            <a:endCxn id="57" idx="7"/>
          </p:cNvCxnSpPr>
          <p:nvPr/>
        </p:nvCxnSpPr>
        <p:spPr>
          <a:xfrm flipH="1">
            <a:off x="6266586" y="4937506"/>
            <a:ext cx="1365147" cy="78387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22474F4-E86F-4534-9081-9754798D4A23}"/>
              </a:ext>
            </a:extLst>
          </p:cNvPr>
          <p:cNvCxnSpPr>
            <a:cxnSpLocks/>
            <a:stCxn id="57" idx="2"/>
            <a:endCxn id="7" idx="3"/>
          </p:cNvCxnSpPr>
          <p:nvPr/>
        </p:nvCxnSpPr>
        <p:spPr>
          <a:xfrm rot="10800000">
            <a:off x="1339807" y="3109758"/>
            <a:ext cx="3835324" cy="2874505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67E71A3C-FF80-4E03-A98D-AF6DB7C46538}"/>
              </a:ext>
            </a:extLst>
          </p:cNvPr>
          <p:cNvCxnSpPr>
            <a:cxnSpLocks/>
            <a:stCxn id="57" idx="6"/>
            <a:endCxn id="59" idx="5"/>
          </p:cNvCxnSpPr>
          <p:nvPr/>
        </p:nvCxnSpPr>
        <p:spPr>
          <a:xfrm flipV="1">
            <a:off x="6453850" y="3098814"/>
            <a:ext cx="3745952" cy="2885448"/>
          </a:xfrm>
          <a:prstGeom prst="curvedConnector2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D119D7E-3072-421A-BD07-A300B6249921}"/>
              </a:ext>
            </a:extLst>
          </p:cNvPr>
          <p:cNvCxnSpPr>
            <a:cxnSpLocks/>
            <a:stCxn id="41" idx="6"/>
            <a:endCxn id="58" idx="2"/>
          </p:cNvCxnSpPr>
          <p:nvPr/>
        </p:nvCxnSpPr>
        <p:spPr>
          <a:xfrm>
            <a:off x="6467611" y="4191554"/>
            <a:ext cx="976858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BDD70-5146-413E-8C65-47E0EC164F43}"/>
              </a:ext>
            </a:extLst>
          </p:cNvPr>
          <p:cNvCxnSpPr>
            <a:cxnSpLocks/>
            <a:stCxn id="41" idx="2"/>
            <a:endCxn id="56" idx="6"/>
          </p:cNvCxnSpPr>
          <p:nvPr/>
        </p:nvCxnSpPr>
        <p:spPr>
          <a:xfrm flipH="1">
            <a:off x="3936207" y="4191554"/>
            <a:ext cx="1252685" cy="483075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/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E223112-2CF1-4951-93FC-4FAAE40D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52" y="5444386"/>
                <a:ext cx="112421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/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AC22527-AFC3-4AEF-8FD7-AAD70DFC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496" y="5444386"/>
                <a:ext cx="112780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426" y="3161599"/>
                <a:ext cx="1081515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40" y="3187400"/>
                <a:ext cx="1126270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/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7CADFE2-2042-43C9-B8A5-601A3D8A6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83" y="4981938"/>
                <a:ext cx="125079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/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AE9C48-8B07-4537-96F3-12266B2C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83" y="4981938"/>
                <a:ext cx="125406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/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F9C898-541F-4802-B8C4-BD74C6DA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54" y="2430223"/>
                <a:ext cx="1254061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/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𝑤𝑎𝑛𝑡𝐶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𝑡𝑢𝑟𝑛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0DBFFAF-FEB8-4B04-82AE-403043B3A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49" y="2405050"/>
                <a:ext cx="1250792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20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Constructing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C9B9671-6487-4369-B4C3-F0628ACFD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95" t="-245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8D7AE-F776-4DE7-9D4D-5B55BD41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/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B6078F-7D77-458A-AC04-F260715B4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38" y="1763300"/>
                <a:ext cx="1300843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AF7DB-8801-4373-8309-E99A6440B718}"/>
              </a:ext>
            </a:extLst>
          </p:cNvPr>
          <p:cNvCxnSpPr>
            <a:cxnSpLocks/>
            <a:stCxn id="5" idx="3"/>
            <a:endCxn id="37" idx="0"/>
          </p:cNvCxnSpPr>
          <p:nvPr/>
        </p:nvCxnSpPr>
        <p:spPr>
          <a:xfrm flipH="1">
            <a:off x="1470153" y="2397941"/>
            <a:ext cx="846289" cy="101352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/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BC39C0-E3BE-4E8F-81FA-616686FC8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73" y="3411470"/>
                <a:ext cx="1111360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/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435F81-502D-4FA6-8894-9FA26A79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38" y="3372067"/>
                <a:ext cx="1111360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01782F-D679-4FB9-9AFD-77F425E1F99D}"/>
              </a:ext>
            </a:extLst>
          </p:cNvPr>
          <p:cNvCxnSpPr>
            <a:cxnSpLocks/>
            <a:stCxn id="5" idx="5"/>
            <a:endCxn id="38" idx="0"/>
          </p:cNvCxnSpPr>
          <p:nvPr/>
        </p:nvCxnSpPr>
        <p:spPr>
          <a:xfrm>
            <a:off x="3236277" y="2397941"/>
            <a:ext cx="877641" cy="97412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/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8E8887-A4C3-494B-9217-5BBB3308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85" y="2526464"/>
                <a:ext cx="10815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/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ADC90B-02DE-4D5D-A3A9-BB0D5C69B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698" y="4725793"/>
                <a:ext cx="1278719" cy="74731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3E382-959F-4326-BB87-C6846BF530F0}"/>
              </a:ext>
            </a:extLst>
          </p:cNvPr>
          <p:cNvCxnSpPr>
            <a:cxnSpLocks/>
            <a:stCxn id="37" idx="4"/>
            <a:endCxn id="41" idx="1"/>
          </p:cNvCxnSpPr>
          <p:nvPr/>
        </p:nvCxnSpPr>
        <p:spPr>
          <a:xfrm>
            <a:off x="1470153" y="4154998"/>
            <a:ext cx="856809" cy="680236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5AEE4A-D057-4BA7-BB07-F713072E4E80}"/>
              </a:ext>
            </a:extLst>
          </p:cNvPr>
          <p:cNvCxnSpPr>
            <a:cxnSpLocks/>
            <a:stCxn id="38" idx="4"/>
            <a:endCxn id="41" idx="7"/>
          </p:cNvCxnSpPr>
          <p:nvPr/>
        </p:nvCxnSpPr>
        <p:spPr>
          <a:xfrm flipH="1">
            <a:off x="3231153" y="4115595"/>
            <a:ext cx="882765" cy="719639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/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93736F7-8ACF-49F6-853E-06854F67A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32" y="4069493"/>
                <a:ext cx="108151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/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E9F10CB-4BBB-467A-B03B-6DDB97F3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46" y="4095294"/>
                <a:ext cx="11262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/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𝑤𝑎𝑛𝑡𝐶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≔1;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𝑡𝑢𝑟𝑛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≔1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3DE2EE-4861-4FBB-8258-8A8FDEB3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61" y="2519979"/>
                <a:ext cx="108478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/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88DE0E-F6C4-4CAB-94E1-707BEC4FC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1742804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/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E1DF36-3E07-4628-9793-7E93B3236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92" y="97499"/>
                <a:ext cx="4489499" cy="369332"/>
              </a:xfrm>
              <a:prstGeom prst="rect">
                <a:avLst/>
              </a:prstGeom>
              <a:blipFill>
                <a:blip r:embed="rId12"/>
                <a:stretch>
                  <a:fillRect l="-12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/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408FA-7493-46AB-BB35-0C505F621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3224596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E5A56-56F1-4E97-A1C0-5502E9EF80B0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>
            <a:off x="7196478" y="2486332"/>
            <a:ext cx="0" cy="738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/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DCC8C5B-99F5-4478-9DA4-B3524E487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3276827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41ED6F-6CA5-469B-89F7-EE9A85B12449}"/>
              </a:ext>
            </a:extLst>
          </p:cNvPr>
          <p:cNvCxnSpPr>
            <a:cxnSpLocks/>
            <a:stCxn id="45" idx="5"/>
            <a:endCxn id="49" idx="0"/>
          </p:cNvCxnSpPr>
          <p:nvPr/>
        </p:nvCxnSpPr>
        <p:spPr>
          <a:xfrm>
            <a:off x="7768007" y="2377445"/>
            <a:ext cx="2731945" cy="8993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/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AA71031-9075-419F-922D-555D7BFF1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214" y="4765628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/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DFF548-A2EE-492A-8675-218DFB82E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1742804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5E73F9-70A1-4397-8EB8-10AFD763BC07}"/>
              </a:ext>
            </a:extLst>
          </p:cNvPr>
          <p:cNvCxnSpPr>
            <a:cxnSpLocks/>
            <a:stCxn id="55" idx="3"/>
            <a:endCxn id="46" idx="0"/>
          </p:cNvCxnSpPr>
          <p:nvPr/>
        </p:nvCxnSpPr>
        <p:spPr>
          <a:xfrm flipH="1">
            <a:off x="7196478" y="2377445"/>
            <a:ext cx="2731945" cy="84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110B33-5F34-431D-845F-70877E1B4140}"/>
              </a:ext>
            </a:extLst>
          </p:cNvPr>
          <p:cNvCxnSpPr>
            <a:cxnSpLocks/>
            <a:stCxn id="55" idx="4"/>
            <a:endCxn id="49" idx="0"/>
          </p:cNvCxnSpPr>
          <p:nvPr/>
        </p:nvCxnSpPr>
        <p:spPr>
          <a:xfrm>
            <a:off x="10499952" y="2486332"/>
            <a:ext cx="0" cy="790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805725-D63B-48C3-8BA2-D7F1380AD251}"/>
              </a:ext>
            </a:extLst>
          </p:cNvPr>
          <p:cNvCxnSpPr>
            <a:cxnSpLocks/>
            <a:stCxn id="46" idx="4"/>
            <a:endCxn id="54" idx="0"/>
          </p:cNvCxnSpPr>
          <p:nvPr/>
        </p:nvCxnSpPr>
        <p:spPr>
          <a:xfrm>
            <a:off x="7196478" y="3968124"/>
            <a:ext cx="0" cy="79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/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BB62EA-43C8-4630-8383-596DDC68C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688" y="4739827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7F6DA9-4992-4E2C-9B97-EBE111F22161}"/>
              </a:ext>
            </a:extLst>
          </p:cNvPr>
          <p:cNvCxnSpPr>
            <a:cxnSpLocks/>
            <a:stCxn id="49" idx="4"/>
            <a:endCxn id="79" idx="0"/>
          </p:cNvCxnSpPr>
          <p:nvPr/>
        </p:nvCxnSpPr>
        <p:spPr>
          <a:xfrm>
            <a:off x="10499952" y="4020355"/>
            <a:ext cx="0" cy="7194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7A858F-8603-4A31-B822-5980C6A7ECAF}"/>
              </a:ext>
            </a:extLst>
          </p:cNvPr>
          <p:cNvCxnSpPr>
            <a:cxnSpLocks/>
            <a:stCxn id="46" idx="5"/>
            <a:endCxn id="79" idx="0"/>
          </p:cNvCxnSpPr>
          <p:nvPr/>
        </p:nvCxnSpPr>
        <p:spPr>
          <a:xfrm>
            <a:off x="7768007" y="3859237"/>
            <a:ext cx="2731945" cy="880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2E6F22-2C63-4FA3-8ACE-2F516F70FB7B}"/>
              </a:ext>
            </a:extLst>
          </p:cNvPr>
          <p:cNvCxnSpPr>
            <a:cxnSpLocks/>
            <a:stCxn id="49" idx="3"/>
            <a:endCxn id="54" idx="0"/>
          </p:cNvCxnSpPr>
          <p:nvPr/>
        </p:nvCxnSpPr>
        <p:spPr>
          <a:xfrm flipH="1">
            <a:off x="7196478" y="3911468"/>
            <a:ext cx="2731945" cy="8541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E46579-1F0E-4015-9B01-2F3BAEC29821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096000" y="1742804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B996C1-D8EC-4BA3-8899-3909A498A89F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399474" y="1727247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1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925FE-8E4F-4F24-BE94-C959A8B9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Interleaved 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3228-7D3C-4C2D-8A9F-953AF838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0507" y="6380997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2CCE0F-F490-4D4A-A3F1-D5072808C7AA}"/>
              </a:ext>
            </a:extLst>
          </p:cNvPr>
          <p:cNvGrpSpPr/>
          <p:nvPr/>
        </p:nvGrpSpPr>
        <p:grpSpPr>
          <a:xfrm>
            <a:off x="212391" y="2114568"/>
            <a:ext cx="4940972" cy="2538127"/>
            <a:chOff x="45890" y="3029470"/>
            <a:chExt cx="6050110" cy="25381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/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A87D11-6D49-43DF-A93E-5000ABAA9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465" y="3192436"/>
                  <a:ext cx="1250792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595" r="-2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/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549F7E6-591F-4BF0-A488-41532B7DE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704" y="3029470"/>
                  <a:ext cx="1278719" cy="7473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/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3707BD-7C6A-4D7C-9FD1-C34B6F39D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339" y="3195437"/>
                  <a:ext cx="12540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95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/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A817107-886C-43C7-A8C9-9A8713DAB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" y="3514436"/>
                  <a:ext cx="1263129" cy="74352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/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9AFD5FE-3099-47B6-903F-F5AB5B4F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943" y="4824069"/>
                  <a:ext cx="1278719" cy="74352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/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EBC84BA-CE53-40D3-8798-E211E14E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281" y="3514436"/>
                  <a:ext cx="1278719" cy="74352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BC7F66-8228-44D8-B5C2-89957EC240B9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1124038" y="4149077"/>
              <a:ext cx="1611169" cy="783879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09CDB7B-CDE6-44FB-B55C-05741FBD23D2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3639398" y="4149077"/>
              <a:ext cx="1365147" cy="783879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3D81CF-0A70-439B-B546-8EE23AEF36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3840423" y="3403125"/>
              <a:ext cx="976858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273D81-E032-414D-BE0D-3B84DACB8380}"/>
                </a:ext>
              </a:extLst>
            </p:cNvPr>
            <p:cNvCxnSpPr>
              <a:cxnSpLocks/>
              <a:stCxn id="6" idx="2"/>
              <a:endCxn id="8" idx="6"/>
            </p:cNvCxnSpPr>
            <p:nvPr/>
          </p:nvCxnSpPr>
          <p:spPr>
            <a:xfrm flipH="1">
              <a:off x="1309019" y="3403125"/>
              <a:ext cx="1252685" cy="483075"/>
            </a:xfrm>
            <a:prstGeom prst="straightConnector1">
              <a:avLst/>
            </a:prstGeom>
            <a:ln w="12700"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/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81CC1B5-2B43-4F45-A1AA-2BA29E8AD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353" y="4130305"/>
                  <a:ext cx="158636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/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𝑤𝑎𝑛𝑡𝐶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1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𝑡𝑢𝑟𝑛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5C7591-F4A4-4F98-BB13-BCD2A436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406" y="4104461"/>
                  <a:ext cx="158636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/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25ED51-86EF-444F-821A-BB0AF58C9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983719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/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𝑤𝑎𝑛𝑡𝐶𝑆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F99151-EF2B-46D3-A4F2-B58827889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4" y="835414"/>
                <a:ext cx="4489499" cy="369332"/>
              </a:xfrm>
              <a:prstGeom prst="rect">
                <a:avLst/>
              </a:prstGeom>
              <a:blipFill>
                <a:blip r:embed="rId11"/>
                <a:stretch>
                  <a:fillRect l="-10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/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A58FF2-B20B-4650-AFD8-009601AE5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74" y="2218002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E8D16C-E220-43C0-854B-B765C0BAF152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7245738" y="1727247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/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63658B5-A59B-413F-8B55-73358129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2270233"/>
                <a:ext cx="1616528" cy="74352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B1325-21ED-4521-97C0-77429395B833}"/>
              </a:ext>
            </a:extLst>
          </p:cNvPr>
          <p:cNvCxnSpPr>
            <a:cxnSpLocks/>
            <a:stCxn id="21" idx="5"/>
            <a:endCxn id="25" idx="0"/>
          </p:cNvCxnSpPr>
          <p:nvPr/>
        </p:nvCxnSpPr>
        <p:spPr>
          <a:xfrm>
            <a:off x="7817267" y="1618360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/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BD0CAD-9F2D-481F-A558-752F0AE99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05" y="3459640"/>
                <a:ext cx="1616528" cy="74352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/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33D76B-2135-439B-BAD9-98D209B64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48" y="983719"/>
                <a:ext cx="1616528" cy="74352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36C150-E0EF-4CC3-BE7D-2A4C1A13052B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7245738" y="1618360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1D8B82-D676-4440-9967-B4C3A5BAE0FF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>
            <a:off x="10549212" y="1727247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0EFB50-D558-4A09-9239-AE3AE82781E2}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 flipH="1">
            <a:off x="7238869" y="2961530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/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6496A9A-6814-4653-A0DD-D4E8F562D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079" y="3433839"/>
                <a:ext cx="1616528" cy="74352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1F5259-C738-42D1-8AE4-CE43D5684A72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flipH="1">
            <a:off x="10542343" y="3013761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0E6A-EFEA-4ECF-8677-7BBFEC3762EF}"/>
              </a:ext>
            </a:extLst>
          </p:cNvPr>
          <p:cNvCxnSpPr>
            <a:cxnSpLocks/>
            <a:stCxn id="23" idx="5"/>
            <a:endCxn id="32" idx="0"/>
          </p:cNvCxnSpPr>
          <p:nvPr/>
        </p:nvCxnSpPr>
        <p:spPr>
          <a:xfrm>
            <a:off x="7817267" y="2852643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A5CABF-EC29-4286-95DA-89DA56EB3F2B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7238869" y="2904874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4AD196-6D11-4C41-AB58-E1AEDA3E8B4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45260" y="983719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9F726A-AEBC-4E27-B1A2-B9F8D1E97ABE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9448734" y="968162"/>
            <a:ext cx="292214" cy="387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81E379-63CA-426F-AA76-78CBE21FA27B}"/>
              </a:ext>
            </a:extLst>
          </p:cNvPr>
          <p:cNvCxnSpPr>
            <a:cxnSpLocks/>
            <a:stCxn id="27" idx="4"/>
            <a:endCxn id="42" idx="0"/>
          </p:cNvCxnSpPr>
          <p:nvPr/>
        </p:nvCxnSpPr>
        <p:spPr>
          <a:xfrm flipH="1">
            <a:off x="7236893" y="4203168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/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36B80B-8D91-4A5A-A8AF-F4DF8CC9C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4828990"/>
                <a:ext cx="1616528" cy="74352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/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17DBB35-FDE2-4E5C-BC66-0CDA2962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4875269"/>
                <a:ext cx="1616528" cy="74352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44F1C7-7F07-446B-8565-E137EBAF6EAF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10542343" y="4177367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B37F86-8E09-428F-912F-8B425A88EA1F}"/>
              </a:ext>
            </a:extLst>
          </p:cNvPr>
          <p:cNvCxnSpPr>
            <a:cxnSpLocks/>
            <a:stCxn id="32" idx="3"/>
            <a:endCxn id="42" idx="7"/>
          </p:cNvCxnSpPr>
          <p:nvPr/>
        </p:nvCxnSpPr>
        <p:spPr>
          <a:xfrm flipH="1">
            <a:off x="7808422" y="4068480"/>
            <a:ext cx="2162392" cy="8693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E431C09-EC07-4C09-A351-9B7EF24405AC}"/>
              </a:ext>
            </a:extLst>
          </p:cNvPr>
          <p:cNvCxnSpPr>
            <a:cxnSpLocks/>
            <a:stCxn id="27" idx="5"/>
            <a:endCxn id="43" idx="1"/>
          </p:cNvCxnSpPr>
          <p:nvPr/>
        </p:nvCxnSpPr>
        <p:spPr>
          <a:xfrm>
            <a:off x="7810398" y="4094281"/>
            <a:ext cx="2175449" cy="88987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3018B1E7-92F3-4C10-AE27-1985365EAB7A}"/>
              </a:ext>
            </a:extLst>
          </p:cNvPr>
          <p:cNvSpPr/>
          <p:nvPr/>
        </p:nvSpPr>
        <p:spPr>
          <a:xfrm>
            <a:off x="8080252" y="4693415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&quot;Not Allowed&quot; Symbol 52">
            <a:extLst>
              <a:ext uri="{FF2B5EF4-FFF2-40B4-BE49-F238E27FC236}">
                <a16:creationId xmlns:a16="http://schemas.microsoft.com/office/drawing/2014/main" id="{874F1E9E-9B6A-4A06-BBC4-95A8B8661140}"/>
              </a:ext>
            </a:extLst>
          </p:cNvPr>
          <p:cNvSpPr/>
          <p:nvPr/>
        </p:nvSpPr>
        <p:spPr>
          <a:xfrm>
            <a:off x="9152410" y="4667614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/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Guard not satisfied, so we cannot have the red/green transitions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953DC55-65B6-4D52-BCEC-CBA13ED18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979" y="4839682"/>
                <a:ext cx="1739759" cy="954107"/>
              </a:xfrm>
              <a:prstGeom prst="rect">
                <a:avLst/>
              </a:prstGeom>
              <a:blipFill>
                <a:blip r:embed="rId19"/>
                <a:stretch>
                  <a:fillRect l="-1053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/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EEB8E-7B13-415E-8EDB-10ABA204C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29" y="6009233"/>
                <a:ext cx="1616528" cy="74352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78F4F-7C75-41EC-96F6-62EB721E0789}"/>
              </a:ext>
            </a:extLst>
          </p:cNvPr>
          <p:cNvCxnSpPr>
            <a:cxnSpLocks/>
            <a:stCxn id="42" idx="4"/>
            <a:endCxn id="55" idx="0"/>
          </p:cNvCxnSpPr>
          <p:nvPr/>
        </p:nvCxnSpPr>
        <p:spPr>
          <a:xfrm>
            <a:off x="7236893" y="5572518"/>
            <a:ext cx="0" cy="43671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B4A73D-2232-47D8-A31E-577AAF5C4753}"/>
              </a:ext>
            </a:extLst>
          </p:cNvPr>
          <p:cNvCxnSpPr>
            <a:cxnSpLocks/>
            <a:stCxn id="43" idx="2"/>
            <a:endCxn id="55" idx="7"/>
          </p:cNvCxnSpPr>
          <p:nvPr/>
        </p:nvCxnSpPr>
        <p:spPr>
          <a:xfrm flipH="1">
            <a:off x="7808422" y="5247033"/>
            <a:ext cx="1940690" cy="8710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&quot;Not Allowed&quot; Symbol 64">
            <a:extLst>
              <a:ext uri="{FF2B5EF4-FFF2-40B4-BE49-F238E27FC236}">
                <a16:creationId xmlns:a16="http://schemas.microsoft.com/office/drawing/2014/main" id="{2FEBB807-F5A8-41F4-8B6E-8B5094FBA2B6}"/>
              </a:ext>
            </a:extLst>
          </p:cNvPr>
          <p:cNvSpPr/>
          <p:nvPr/>
        </p:nvSpPr>
        <p:spPr>
          <a:xfrm>
            <a:off x="3544000" y="4926678"/>
            <a:ext cx="442431" cy="401593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/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DAA555-2D4A-45F0-8802-63AA122F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12" y="6075189"/>
                <a:ext cx="1616528" cy="74352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51DA59-C83E-4EE0-98B1-CD31A7F0C8A6}"/>
              </a:ext>
            </a:extLst>
          </p:cNvPr>
          <p:cNvCxnSpPr>
            <a:cxnSpLocks/>
            <a:stCxn id="43" idx="4"/>
            <a:endCxn id="71" idx="0"/>
          </p:cNvCxnSpPr>
          <p:nvPr/>
        </p:nvCxnSpPr>
        <p:spPr>
          <a:xfrm>
            <a:off x="10557376" y="5618797"/>
            <a:ext cx="0" cy="456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49D1B2C-4958-4E33-9FC7-012F2462BF17}"/>
              </a:ext>
            </a:extLst>
          </p:cNvPr>
          <p:cNvCxnSpPr>
            <a:cxnSpLocks/>
            <a:stCxn id="42" idx="5"/>
            <a:endCxn id="71" idx="1"/>
          </p:cNvCxnSpPr>
          <p:nvPr/>
        </p:nvCxnSpPr>
        <p:spPr>
          <a:xfrm>
            <a:off x="7808422" y="5463631"/>
            <a:ext cx="2177425" cy="7204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t Allowed&quot; Symbol 63">
            <a:extLst>
              <a:ext uri="{FF2B5EF4-FFF2-40B4-BE49-F238E27FC236}">
                <a16:creationId xmlns:a16="http://schemas.microsoft.com/office/drawing/2014/main" id="{0FDD7817-DB21-4A92-9D67-9126CD62E6C3}"/>
              </a:ext>
            </a:extLst>
          </p:cNvPr>
          <p:cNvSpPr/>
          <p:nvPr/>
        </p:nvSpPr>
        <p:spPr>
          <a:xfrm>
            <a:off x="10321446" y="5652228"/>
            <a:ext cx="323685" cy="309984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&quot;Not Allowed&quot; Symbol 62">
            <a:extLst>
              <a:ext uri="{FF2B5EF4-FFF2-40B4-BE49-F238E27FC236}">
                <a16:creationId xmlns:a16="http://schemas.microsoft.com/office/drawing/2014/main" id="{092A4F07-73D2-49C2-A4E4-CDDC0BEEA5A4}"/>
              </a:ext>
            </a:extLst>
          </p:cNvPr>
          <p:cNvSpPr/>
          <p:nvPr/>
        </p:nvSpPr>
        <p:spPr>
          <a:xfrm>
            <a:off x="9025287" y="5746678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&quot;Not Allowed&quot; Symbol 115">
            <a:extLst>
              <a:ext uri="{FF2B5EF4-FFF2-40B4-BE49-F238E27FC236}">
                <a16:creationId xmlns:a16="http://schemas.microsoft.com/office/drawing/2014/main" id="{5EB77714-496F-44C7-A078-124B0E2F40F2}"/>
              </a:ext>
            </a:extLst>
          </p:cNvPr>
          <p:cNvSpPr/>
          <p:nvPr/>
        </p:nvSpPr>
        <p:spPr>
          <a:xfrm>
            <a:off x="9297827" y="5233830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&quot;Not Allowed&quot; Symbol 116">
            <a:extLst>
              <a:ext uri="{FF2B5EF4-FFF2-40B4-BE49-F238E27FC236}">
                <a16:creationId xmlns:a16="http://schemas.microsoft.com/office/drawing/2014/main" id="{9E52A455-FB32-420E-A12A-B77F548768B7}"/>
              </a:ext>
            </a:extLst>
          </p:cNvPr>
          <p:cNvSpPr/>
          <p:nvPr/>
        </p:nvSpPr>
        <p:spPr>
          <a:xfrm>
            <a:off x="7072398" y="5613867"/>
            <a:ext cx="254245" cy="289065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5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Peterson’s mutual exclusion algorithm!</a:t>
                </a: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0E864D3-9F5D-4E0F-A69C-971B7B187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95" t="-245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B049C-D7CD-42F7-AAA0-46F1AE79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9555" y="638258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/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F50F2F-C942-4FE6-846C-E18489ACD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1358487"/>
                <a:ext cx="1616528" cy="74352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/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8B9E4A2-C3B4-43AD-94C2-D97242223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22" y="2592770"/>
                <a:ext cx="1616528" cy="7435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9FA58-7D5D-4CFA-976A-7CAC9CED1E84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4013086" y="2102015"/>
            <a:ext cx="0" cy="490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/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0578CA-553C-4179-BB07-C93BBE7A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2645001"/>
                <a:ext cx="1616528" cy="7435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C51DA-82CF-4E95-8CCF-D885F5ECF39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584615" y="1993128"/>
            <a:ext cx="2731945" cy="651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/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7754-9F55-489E-B7EB-7A0D91011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53" y="3834408"/>
                <a:ext cx="1616528" cy="74352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/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,0,0,0⟩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9F7F556-121E-4A09-83DF-9CD8F54D0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296" y="1358487"/>
                <a:ext cx="1616528" cy="7435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80DF9D-2BCB-416D-8BE5-E99E65C64708}"/>
              </a:ext>
            </a:extLst>
          </p:cNvPr>
          <p:cNvCxnSpPr>
            <a:cxnSpLocks/>
            <a:stCxn id="11" idx="3"/>
            <a:endCxn id="6" idx="0"/>
          </p:cNvCxnSpPr>
          <p:nvPr/>
        </p:nvCxnSpPr>
        <p:spPr>
          <a:xfrm flipH="1">
            <a:off x="4013086" y="1993128"/>
            <a:ext cx="2731945" cy="599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E0AD2-EFFB-420E-818B-59B410CC47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7316560" y="2102015"/>
            <a:ext cx="0" cy="5429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B3475-9B3C-4A10-8AC8-F270193743F8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006217" y="3336298"/>
            <a:ext cx="6869" cy="4981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/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1,1,1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91AB54F-75D9-4986-9CEF-1F0CE373E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27" y="3808607"/>
                <a:ext cx="1616528" cy="7435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3AAD0-44DC-4AB3-ABD3-5C62C46476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7309691" y="3388529"/>
            <a:ext cx="6869" cy="4200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3D3A66-6D51-4623-9718-C01EF0415EBF}"/>
              </a:ext>
            </a:extLst>
          </p:cNvPr>
          <p:cNvCxnSpPr>
            <a:cxnSpLocks/>
            <a:stCxn id="6" idx="5"/>
            <a:endCxn id="15" idx="0"/>
          </p:cNvCxnSpPr>
          <p:nvPr/>
        </p:nvCxnSpPr>
        <p:spPr>
          <a:xfrm>
            <a:off x="4584615" y="3227411"/>
            <a:ext cx="2725076" cy="581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D6141D-18A2-4102-8798-6E7D2FAC074D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4006217" y="3279642"/>
            <a:ext cx="2738814" cy="554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1C689-C6B7-4F34-B372-FFCF0B478BD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912608" y="1358487"/>
            <a:ext cx="292214" cy="371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2F3593-54F2-4544-B83F-CDDF317997DF}"/>
              </a:ext>
            </a:extLst>
          </p:cNvPr>
          <p:cNvCxnSpPr>
            <a:cxnSpLocks/>
          </p:cNvCxnSpPr>
          <p:nvPr/>
        </p:nvCxnSpPr>
        <p:spPr>
          <a:xfrm flipH="1">
            <a:off x="8117955" y="1244425"/>
            <a:ext cx="406855" cy="477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810797-6130-400A-B5C6-DEFECFE9AF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004241" y="4577936"/>
            <a:ext cx="1976" cy="62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/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734B95D-944C-4375-BB5C-BDA3B39E0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77" y="5203758"/>
                <a:ext cx="1616528" cy="74352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/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,1,1,1⟩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B599BB2-606A-4284-AD8E-2571F4090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0" y="5250037"/>
                <a:ext cx="1616528" cy="74352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812449-BF88-4D2F-915A-46B1E706125B}"/>
              </a:ext>
            </a:extLst>
          </p:cNvPr>
          <p:cNvCxnSpPr>
            <a:cxnSpLocks/>
            <a:stCxn id="15" idx="4"/>
            <a:endCxn id="23" idx="0"/>
          </p:cNvCxnSpPr>
          <p:nvPr/>
        </p:nvCxnSpPr>
        <p:spPr>
          <a:xfrm>
            <a:off x="7309691" y="4552135"/>
            <a:ext cx="15033" cy="697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1D3464-8E91-46EC-A265-31B706A50377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4575770" y="3279642"/>
            <a:ext cx="2169261" cy="2033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0BBEC7-28E2-4772-B4AF-F9F8B367E152}"/>
              </a:ext>
            </a:extLst>
          </p:cNvPr>
          <p:cNvCxnSpPr>
            <a:cxnSpLocks/>
            <a:stCxn id="23" idx="1"/>
            <a:endCxn id="6" idx="5"/>
          </p:cNvCxnSpPr>
          <p:nvPr/>
        </p:nvCxnSpPr>
        <p:spPr>
          <a:xfrm flipH="1" flipV="1">
            <a:off x="4584615" y="3227411"/>
            <a:ext cx="2168580" cy="2131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/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1,0,1⟩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6782D11-54C5-4D6F-936D-27D12DF49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30" y="2592770"/>
                <a:ext cx="1616528" cy="74352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/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,0,1,0⟩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A56A42-0190-4CA8-9E3B-C470E1F90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491" y="2645001"/>
                <a:ext cx="1616528" cy="74352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F432-424C-4270-8D9C-388439AFE9AD}"/>
              </a:ext>
            </a:extLst>
          </p:cNvPr>
          <p:cNvCxnSpPr>
            <a:cxnSpLocks/>
            <a:stCxn id="6" idx="2"/>
            <a:endCxn id="38" idx="6"/>
          </p:cNvCxnSpPr>
          <p:nvPr/>
        </p:nvCxnSpPr>
        <p:spPr>
          <a:xfrm flipH="1">
            <a:off x="2396558" y="2964534"/>
            <a:ext cx="8082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D98FAF-DABB-4E3F-A2B8-4277261A73E1}"/>
              </a:ext>
            </a:extLst>
          </p:cNvPr>
          <p:cNvCxnSpPr>
            <a:cxnSpLocks/>
            <a:stCxn id="8" idx="6"/>
            <a:endCxn id="39" idx="2"/>
          </p:cNvCxnSpPr>
          <p:nvPr/>
        </p:nvCxnSpPr>
        <p:spPr>
          <a:xfrm>
            <a:off x="8124824" y="3016765"/>
            <a:ext cx="964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E012169-4FDE-4425-BD5F-45D04026FB23}"/>
              </a:ext>
            </a:extLst>
          </p:cNvPr>
          <p:cNvCxnSpPr>
            <a:cxnSpLocks/>
            <a:stCxn id="38" idx="4"/>
            <a:endCxn id="22" idx="2"/>
          </p:cNvCxnSpPr>
          <p:nvPr/>
        </p:nvCxnSpPr>
        <p:spPr>
          <a:xfrm>
            <a:off x="1588294" y="3336298"/>
            <a:ext cx="1607683" cy="223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739E8-795B-4C31-B680-96E989DF3455}"/>
              </a:ext>
            </a:extLst>
          </p:cNvPr>
          <p:cNvCxnSpPr>
            <a:cxnSpLocks/>
            <a:stCxn id="39" idx="4"/>
            <a:endCxn id="23" idx="6"/>
          </p:cNvCxnSpPr>
          <p:nvPr/>
        </p:nvCxnSpPr>
        <p:spPr>
          <a:xfrm flipH="1">
            <a:off x="8132988" y="3388529"/>
            <a:ext cx="1764767" cy="223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BF4EEE-F4CA-4989-A9AA-B9C62BCFF60D}"/>
              </a:ext>
            </a:extLst>
          </p:cNvPr>
          <p:cNvCxnSpPr>
            <a:cxnSpLocks/>
            <a:stCxn id="39" idx="0"/>
            <a:endCxn id="11" idx="6"/>
          </p:cNvCxnSpPr>
          <p:nvPr/>
        </p:nvCxnSpPr>
        <p:spPr>
          <a:xfrm flipH="1" flipV="1">
            <a:off x="8124824" y="1730251"/>
            <a:ext cx="1772931" cy="914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975A3-AED5-44A2-BEAE-0DDA5DEE77FE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1588294" y="1730251"/>
            <a:ext cx="1616528" cy="86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94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Shared memory program: each process evolves </a:t>
                </a:r>
                <a:r>
                  <a:rPr lang="en-US" i="1" dirty="0"/>
                  <a:t>asynchronously</a:t>
                </a:r>
              </a:p>
              <a:p>
                <a:r>
                  <a:rPr lang="en-US" dirty="0"/>
                  <a:t>Handshaking : </a:t>
                </a:r>
              </a:p>
              <a:p>
                <a:pPr lvl="1"/>
                <a:r>
                  <a:rPr lang="en-US" dirty="0"/>
                  <a:t>Set of handshake actions are identified</a:t>
                </a:r>
              </a:p>
              <a:p>
                <a:pPr lvl="1"/>
                <a:r>
                  <a:rPr lang="en-US" dirty="0"/>
                  <a:t>TSs interact only if they both execute the same handshake action</a:t>
                </a:r>
              </a:p>
              <a:p>
                <a:r>
                  <a:rPr lang="en-US" dirty="0"/>
                  <a:t>Channel systems (buffer-based communication) :</a:t>
                </a:r>
              </a:p>
              <a:p>
                <a:pPr lvl="1"/>
                <a:r>
                  <a:rPr lang="en-US" dirty="0"/>
                  <a:t>A FIFO buffer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maintained to store messages 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𝑃𝐺</m:t>
                    </m:r>
                  </m:oMath>
                </a14:m>
                <a:r>
                  <a:rPr lang="en-US" dirty="0"/>
                  <a:t> extended with communication actions: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Transmit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dirty="0"/>
                  <a:t> on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: Receive the value from channel c into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you fix channel capacity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you can model handshake</a:t>
                </a:r>
              </a:p>
              <a:p>
                <a:pPr lvl="1"/>
                <a:r>
                  <a:rPr lang="en-US" dirty="0"/>
                  <a:t>If channel capacity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you can model asynchronous message passing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8E972A-333F-4CA1-975F-A546306AE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B240D1-B911-4BC6-B101-7C562279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kinds of concurrency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FAEE2-EEE7-410F-92F2-5E7CF87D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evolve in lock-step</a:t>
                </a:r>
              </a:p>
              <a:p>
                <a:r>
                  <a:rPr lang="en-US" dirty="0"/>
                  <a:t>For example, hardware circuits</a:t>
                </a:r>
              </a:p>
              <a:p>
                <a:r>
                  <a:rPr lang="en-US" dirty="0"/>
                  <a:t>Synchronous composition of two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each pair of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 :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be the name of the action mimicking simultaneous execution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groupCh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6BC0E4-8EE4-40E0-804C-E226EDDAB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9D0408-B93E-4CF9-AE68-0A0C9AD4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45A7-909D-4A1A-8F33-93F305DB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37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states in an LTS for a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Number of states grows exponentially in the number of program variables!</a:t>
                </a:r>
              </a:p>
              <a:p>
                <a:r>
                  <a:rPr lang="en-US" dirty="0"/>
                  <a:t>Each program variable’s domain might be quite large</a:t>
                </a:r>
              </a:p>
              <a:p>
                <a:r>
                  <a:rPr lang="en-US" dirty="0"/>
                  <a:t>Concurrency makes things worse: number of states is exponential in the number of concurrent components</a:t>
                </a:r>
              </a:p>
              <a:p>
                <a:r>
                  <a:rPr lang="en-US" dirty="0"/>
                  <a:t>Channels add state (many of them)!</a:t>
                </a:r>
              </a:p>
              <a:p>
                <a:r>
                  <a:rPr lang="en-US" dirty="0"/>
                  <a:t>Unbounded channels, unbounded variables, complex data structures = potentially infinite state space</a:t>
                </a:r>
              </a:p>
              <a:p>
                <a:r>
                  <a:rPr lang="en-US" dirty="0"/>
                  <a:t>How do we reason about such LTSs?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43E2E-6BA7-4F98-B7D0-4F2FB39B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85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24478-E856-487A-A5C0-E00FEC3B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ACC10-EBFC-42AB-95F9-9E1AFE61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4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BEEC4-5B57-4E2C-A486-E93D96488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different strategies</a:t>
            </a:r>
          </a:p>
          <a:p>
            <a:pPr lvl="1"/>
            <a:r>
              <a:rPr lang="en-US" dirty="0"/>
              <a:t>Abstracting away data if it is not necessary to compute the structure of the LTS</a:t>
            </a:r>
          </a:p>
          <a:p>
            <a:pPr lvl="1"/>
            <a:r>
              <a:rPr lang="en-US" dirty="0"/>
              <a:t>Finding ways to reduce the size of the LTS (by exploiting its structure)</a:t>
            </a:r>
          </a:p>
          <a:p>
            <a:pPr lvl="1"/>
            <a:r>
              <a:rPr lang="en-US" dirty="0"/>
              <a:t>Finding ways to bound how many different program behaviors to consider</a:t>
            </a:r>
          </a:p>
          <a:p>
            <a:pPr lvl="1"/>
            <a:r>
              <a:rPr lang="en-US" dirty="0"/>
              <a:t>Abstract interpretation of data variables</a:t>
            </a:r>
          </a:p>
          <a:p>
            <a:pPr lvl="1"/>
            <a:r>
              <a:rPr lang="en-US" dirty="0"/>
              <a:t>Abstraction-Refinement </a:t>
            </a:r>
          </a:p>
          <a:p>
            <a:pPr lvl="1"/>
            <a:r>
              <a:rPr lang="en-US" dirty="0"/>
              <a:t>Parameterized verification</a:t>
            </a:r>
          </a:p>
          <a:p>
            <a:endParaRPr lang="en-US" dirty="0"/>
          </a:p>
          <a:p>
            <a:r>
              <a:rPr lang="en-US" dirty="0"/>
              <a:t>We will inspect some of these through this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6421D-F6E5-4EBF-8CE0-35B22406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Ameliorating State Explosion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0B6CF-9875-4752-99EE-82CD9587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4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and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 </a:t>
                </a:r>
                <a:r>
                  <a:rPr lang="en-US" dirty="0" err="1"/>
                  <a:t>iff</a:t>
                </a:r>
                <a:r>
                  <a:rPr lang="en-US" dirty="0"/>
                  <a:t>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reflexive: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transitive: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symmetric: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r>
                  <a:rPr lang="en-US" dirty="0"/>
                  <a:t>Equivalence class:</a:t>
                </a:r>
              </a:p>
              <a:p>
                <a:pPr lvl="1"/>
                <a:r>
                  <a:rPr lang="en-US" dirty="0"/>
                  <a:t>Equivalence class of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 under the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set: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Equivalence classes partition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equivalence classes is called the </a:t>
                </a:r>
                <a:r>
                  <a:rPr lang="en-US" i="1" dirty="0"/>
                  <a:t>quotient set </a:t>
                </a:r>
                <a:r>
                  <a:rPr lang="en-US" dirty="0"/>
                  <a:t>or </a:t>
                </a:r>
                <a:r>
                  <a:rPr lang="en-US" i="1" dirty="0"/>
                  <a:t>quotient space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481119-344C-44F0-8C71-F4B4B48B1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33DBA2-ACC9-47A4-8C95-74073B6C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Relation &amp; Equivalence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D23F7-9ECE-410A-96CE-1DE87CED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 i.e.,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following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an equivalence relation: reflexive, symmetric, transitive follows from properties of the equality relation on natural numbers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3,6,9,…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Quotient: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partitions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 equivalence classes</a:t>
                </a:r>
              </a:p>
              <a:p>
                <a:pPr lvl="1"/>
                <a:r>
                  <a:rPr lang="en-US" dirty="0"/>
                  <a:t>We can always pick some representative in an equivalence class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E87E7E-93F4-495F-BE44-60BC1B71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FD150A-83CE-4DD8-8661-0BD31A6F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&amp; Quotient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0897-EFAA-4B48-AB85-AA9AB71B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LTS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,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finite or infinite set of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 : finite or infinite set of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transition 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: set of initial states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: set of atomic propositions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dirty="0"/>
                  <a:t>: labeling function mapping each state to a subset of atomic propositions</a:t>
                </a:r>
              </a:p>
              <a:p>
                <a:endParaRPr lang="en-US" dirty="0"/>
              </a:p>
              <a:p>
                <a:r>
                  <a:rPr lang="en-US" dirty="0"/>
                  <a:t>LTS is called finite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 are finite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18AF98-56BB-40DE-B95D-EF92DE7A3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E69161-4B76-4A9F-B1D3-ABE41EFC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LTS formal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994E9-62EC-48D0-A723-98ED1657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3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Paths in an LTS:</a:t>
                </a:r>
              </a:p>
              <a:p>
                <a:pPr lvl="1"/>
                <a:r>
                  <a:rPr lang="en-US" dirty="0"/>
                  <a:t>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Infinite path fragment: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Infinite path fragment that begins at some initial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𝑃𝑎𝑡h𝑠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set of all paths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set of all traces starting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𝑇𝑟𝑎𝑐𝑒𝑠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57A22F-9F8D-49AC-93E4-14E422DEE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C8C47-830C-47B5-8145-80B2A486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and Traces in an LTS 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CB640-F3B9-4F64-8E31-F4480BAB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2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Specification and Implementation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b="0" dirty="0"/>
                  <a:t> is an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a specification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traces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containing labels only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Transition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trace-equivalent with respect to some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Trace equivalence is also called </a:t>
                </a:r>
                <a:r>
                  <a:rPr lang="en-US" i="1" dirty="0"/>
                  <a:t>language equivalence 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LTS</m:t>
                    </m:r>
                  </m:oMath>
                </a14:m>
                <a:r>
                  <a:rPr lang="en-US" dirty="0"/>
                  <a:t> as a machine producing strings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i.e. 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Language of LTS = set of all such strings</a:t>
                </a:r>
              </a:p>
              <a:p>
                <a:pPr lvl="1"/>
                <a:r>
                  <a:rPr lang="en-US" dirty="0"/>
                  <a:t>Two LTSs are trace/language-equivalent if they produce the same set of strings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FA115E3-86FD-4712-943B-713DB56A1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19232"/>
              </a:xfrm>
              <a:blipFill>
                <a:blip r:embed="rId2"/>
                <a:stretch>
                  <a:fillRect l="-521" t="-190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C2BE51-6F5C-4B84-A1E8-F0634320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Inclusion and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E2F03-2DA0-4887-9B76-373B590D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19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be two LTSs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r>
                  <a:rPr lang="en-US" dirty="0"/>
                  <a:t>(A) For every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there is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-related initial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vice versa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(B)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914400" indent="-4000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they have the same labels</a:t>
                </a:r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Post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 marL="914400" indent="-400050">
                  <a:buFont typeface="+mj-lt"/>
                  <a:buAutoNum type="arabicPeriod"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F6DF2B-5FE2-4C1D-AFB8-4C0F52D3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1" y="988141"/>
                <a:ext cx="12058650" cy="4695899"/>
              </a:xfrm>
              <a:blipFill>
                <a:blip r:embed="rId2"/>
                <a:stretch>
                  <a:fillRect l="-910" t="-2078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8C34E3-0E55-4971-8168-2570824C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3A331-89FB-4A0D-9D4F-16CAAF75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bisimulation-equivalent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Denoted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.2.</m:t>
                    </m:r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.3. </m:t>
                    </m:r>
                  </m:oMath>
                </a14:m>
                <a:r>
                  <a:rPr lang="en-US" dirty="0"/>
                  <a:t>) establish path correspondence</a:t>
                </a:r>
              </a:p>
              <a:p>
                <a:pPr lvl="1"/>
                <a:r>
                  <a:rPr lang="en-US" dirty="0"/>
                  <a:t>If 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related, then there must be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are also related (and vice versa)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15135-24BE-4A64-9C67-A224046CD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567543"/>
                <a:ext cx="11699087" cy="4116497"/>
              </a:xfrm>
              <a:blipFill>
                <a:blip r:embed="rId2"/>
                <a:stretch>
                  <a:fillRect l="-521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27490F-C4F9-4858-AAAB-B037E5BB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67EA9-78BD-4377-A952-F5E6DB03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95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2FB6-7D42-4DDE-B929-66500ED8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7168A-3AF7-40B1-9A34-F5E42423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/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EA6263A-E1E4-4C5B-8971-8531D7B5C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2128156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/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3148BB-4628-42C3-8586-4FA98CD0B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1270906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/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642BEF-DE2B-401D-9BDB-16C679C9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2128156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/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A3C4AAD-4D69-4100-A131-1558C096F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19" y="2985406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/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F5E73-909C-42CF-B94F-D7FF4B02D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2128156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E2F6C4-5530-4A13-AFDE-39CA56982104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3004592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6DD5C3-C1A6-4687-8A0E-AA8550A9AF1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3004592" y="2636869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39F00-BC2E-4FD8-A3B8-63F03A5A74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094264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9C7C25-8760-4E72-8576-2EF7ADA0F27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691741" y="2426153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1B4CD-73C1-4DEA-B0FA-DE9ED85352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1740" y="1568903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F442C-9F52-4EA5-A879-FBC35A8E098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691740" y="2636869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/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461716-62D7-4C6B-B290-1A432B72F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5107369"/>
                <a:ext cx="612321" cy="5959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/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E71E271-18AC-4173-89B6-5DA84E1F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0" y="5107369"/>
                <a:ext cx="612321" cy="5959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/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100D6E-D6A0-4E6B-9EA1-C0270FF4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7" y="5107369"/>
                <a:ext cx="612321" cy="5959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5D2316B-591E-43DD-9000-839F1F15F12A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16200000" flipV="1">
            <a:off x="4385581" y="530679"/>
            <a:ext cx="12700" cy="3194954"/>
          </a:xfrm>
          <a:prstGeom prst="curvedConnector3">
            <a:avLst>
              <a:gd name="adj1" fmla="val 8292858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2FFAFCB-4764-48ED-8F12-CE3599C934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92173" y="3549651"/>
            <a:ext cx="12700" cy="3194954"/>
          </a:xfrm>
          <a:prstGeom prst="curvedConnector3">
            <a:avLst>
              <a:gd name="adj1" fmla="val 398570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F6A9E0-7334-4561-B36E-74711BC45F5E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3094264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105ECB-F56A-4310-9BA0-E22EE36FA74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691741" y="540536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/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FDBE37-37D9-4251-8FE4-00767B2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194" y="3601426"/>
                <a:ext cx="83548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/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1B4211-53A4-4F63-B0CB-9BCCE63E7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524221"/>
                <a:ext cx="1992147" cy="15183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/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01FAD5-01AB-48EB-AF8F-BDE5991D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83" y="1750631"/>
                <a:ext cx="58721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/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B89CE-19DC-423A-BA19-1B998199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0" y="4712762"/>
                <a:ext cx="58721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/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D041A1-8DD9-4E04-8666-6633FD7AE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288" y="4721333"/>
                <a:ext cx="760336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/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2889EA6-42B1-4A68-9ABD-F8FFD451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050" y="1735769"/>
                <a:ext cx="760336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/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8716B0-F1F7-43DF-ADDF-B166AC62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1740405"/>
                <a:ext cx="933461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/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B33A4-BAE8-4C67-AC8E-DDFBF354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00" y="2636869"/>
                <a:ext cx="93346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/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B9289D-C39D-4CFC-8E03-752CA6A0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578" y="3466288"/>
                <a:ext cx="93346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/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5516C8-37B7-4CAF-8372-64637C48C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86" y="4771445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61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i.e., show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obvious,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just the identity relation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(i.e., flip the order of states in each pair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9BA2C-731D-4983-9427-8098A7A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All conditions (A, B.1-3) follow from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9AAB35-6281-4E96-97E5-7A063B85F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37C3A1-6F70-478A-835C-0AB85071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B776-D43B-424A-8E26-AB3802E8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6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that for a fixed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is an equivalence relation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reflexivity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symmetry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Show transitivity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748709-0807-4D03-943E-D5D59CA36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27534C-0A9F-4481-8E1F-14B9EEF9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is an equivalence relation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9BA2C-731D-4983-9427-8098A7A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4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denote the </a:t>
                </a:r>
                <a:r>
                  <a:rPr lang="en-US" dirty="0" err="1"/>
                  <a:t>bisim</a:t>
                </a:r>
                <a:r>
                  <a:rPr lang="en-US" dirty="0"/>
                  <a:t> relation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every 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there exists a</a:t>
                </a:r>
              </a:p>
              <a:p>
                <a:r>
                  <a:rPr lang="en-US" dirty="0"/>
                  <a:t>finite or infinite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𝑃𝑎𝑡h𝑠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of the same length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Proof: Simple proof by induction over the length of the path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DC8D337-A49F-4001-9675-5B8089DBE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078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9CD10A-781A-4EF5-A6E8-C52F80D2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over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D4B6-86F2-4219-8BBF-294FA5D2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69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??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homework, you will show that the </a:t>
                </a:r>
                <a:r>
                  <a:rPr lang="en-US" b="1" dirty="0"/>
                  <a:t>converse is not true!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BFB52-2866-44CE-BAFC-3FA0AF75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1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write transitions as 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r>
                  <a:rPr lang="en-US" dirty="0"/>
                  <a:t> , or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Both notations are useful in different contexts, second is more readable</a:t>
                </a:r>
              </a:p>
              <a:p>
                <a:endParaRPr lang="en-US" dirty="0"/>
              </a:p>
              <a:p>
                <a:r>
                  <a:rPr lang="en-US" dirty="0"/>
                  <a:t>Semantics: </a:t>
                </a:r>
              </a:p>
              <a:p>
                <a:pPr lvl="1"/>
                <a:r>
                  <a:rPr lang="en-US" dirty="0"/>
                  <a:t>LTS starts in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execution of the LTS is a finite or infinite sequence of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if the current state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then the transition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executed nondeterministically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DAAC4D-D5D0-4108-BFF5-FB3ECE52A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ABDB11-9EC8-47E4-848D-AC20A5E4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1ABC0-C233-43C7-BD26-BC3C6395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7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trace = sequence of labels of states</a:t>
                </a:r>
              </a:p>
              <a:p>
                <a:pPr lvl="1"/>
                <a:r>
                  <a:rPr lang="en-US" dirty="0"/>
                  <a:t>trace equivalence = same sequence of labels</a:t>
                </a:r>
              </a:p>
              <a:p>
                <a:r>
                  <a:rPr lang="en-US" dirty="0"/>
                  <a:t>Proof:</a:t>
                </a:r>
              </a:p>
              <a:p>
                <a:pPr lvl="1"/>
                <a:r>
                  <a:rPr lang="en-US" dirty="0"/>
                  <a:t>Basically: follows from condition B.1 and lemma on previous slide</a:t>
                </a:r>
              </a:p>
              <a:p>
                <a:pPr lvl="1"/>
                <a:r>
                  <a:rPr lang="en-US" dirty="0"/>
                  <a:t>For every path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find a corresponding path with </a:t>
                </a:r>
                <a:r>
                  <a:rPr lang="en-US" dirty="0" err="1"/>
                  <a:t>bisimilar</a:t>
                </a:r>
                <a:r>
                  <a:rPr lang="en-US" dirty="0"/>
                  <a:t>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condition B.1: these two paths correspond to the same trace</a:t>
                </a:r>
              </a:p>
              <a:p>
                <a:pPr lvl="1"/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𝑇𝑟𝑎𝑐𝑒𝑠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By symmetry, we can conclude.</a:t>
                </a:r>
              </a:p>
              <a:p>
                <a:r>
                  <a:rPr lang="en-US" dirty="0"/>
                  <a:t>This has important ramifications when we start discussing linear-time temporal logic properties!</a:t>
                </a:r>
              </a:p>
              <a:p>
                <a:r>
                  <a:rPr lang="en-US" dirty="0"/>
                  <a:t>In homework, you will show that the </a:t>
                </a:r>
                <a:r>
                  <a:rPr lang="en-US" b="1" dirty="0"/>
                  <a:t>converse is not true!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205ED9-599D-4633-9867-EC0209ADF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b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2877F1-AAFD-4037-94A6-EEC743A5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and Trace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BFB52-2866-44CE-BAFC-3FA0AF75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73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Bisimulation can be viewed as a relation from states within a single LTS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Bisimulation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a binary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b="0" dirty="0"/>
              </a:p>
              <a:p>
                <a:pPr marL="86868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bisimulation</a:t>
                </a:r>
                <a:r>
                  <a:rPr lang="en-US" dirty="0"/>
                  <a:t>-equivalent [denoted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if 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relation of an LTS with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C94F-5EDA-4CD5-8BCC-CD6B75F3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02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called the 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Coarsest equivalence relation : for any equivalence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Coarsest equivalence relation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r>
                  <a:rPr lang="en-US" dirty="0" err="1"/>
                  <a:t>bisimilar</a:t>
                </a:r>
                <a:r>
                  <a:rPr lang="en-US" dirty="0"/>
                  <a:t> states have same labels and can </a:t>
                </a:r>
                <a:r>
                  <a:rPr lang="en-US" i="1" dirty="0"/>
                  <a:t>simulate </a:t>
                </a:r>
                <a:r>
                  <a:rPr lang="en-US" dirty="0"/>
                  <a:t>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↓</m:t>
                            </m:r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𝑇𝑆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Union of </a:t>
                </a:r>
                <a:r>
                  <a:rPr lang="en-US" dirty="0" err="1"/>
                  <a:t>bisimulation</a:t>
                </a:r>
                <a:r>
                  <a:rPr lang="en-US" dirty="0"/>
                  <a:t> relations is also a </a:t>
                </a:r>
                <a:r>
                  <a:rPr lang="en-US" dirty="0" err="1"/>
                  <a:t>bisimulation</a:t>
                </a:r>
                <a:endParaRPr lang="en-US" dirty="0"/>
              </a:p>
              <a:p>
                <a:r>
                  <a:rPr lang="en-US" dirty="0"/>
                  <a:t>Coarsest </a:t>
                </a:r>
                <a:r>
                  <a:rPr lang="en-US" dirty="0" err="1"/>
                  <a:t>bisimulation</a:t>
                </a:r>
                <a:r>
                  <a:rPr lang="en-US" dirty="0"/>
                  <a:t> is the union of all </a:t>
                </a:r>
                <a:r>
                  <a:rPr lang="en-US" dirty="0" err="1"/>
                  <a:t>bisimulations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2523B70-01F3-4B95-A183-176422233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3247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0AAC91-CF4B-4851-ADF8-7AD790E9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Coarsest </a:t>
            </a:r>
            <a:r>
              <a:rPr lang="en-US" dirty="0" err="1"/>
              <a:t>bisimulation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6132-B0E8-4C7E-9128-2CE62C59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8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[Recap]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an equivalence relation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: Equivalence class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Quotient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set of all equivalence classes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dirty="0"/>
                  <a:t> be a </a:t>
                </a:r>
                <a:r>
                  <a:rPr lang="en-US" dirty="0" err="1"/>
                  <a:t>bismulation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Quotient transition system </a:t>
                </a:r>
                <a:r>
                  <a:rPr lang="en-US" dirty="0"/>
                  <a:t>is defined by: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: eq. classes corresponding to initial states are initial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groupCh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add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labels don’t really matter while constructing quotient, so all actions can be replaced by a single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0E0E51-52FF-4283-95D9-84D9860C0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5160175"/>
              </a:xfrm>
              <a:blipFill>
                <a:blip r:embed="rId2"/>
                <a:stretch>
                  <a:fillRect l="-521" t="-1889" r="-886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28468B-116C-4872-BF94-2EF6C39E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5054"/>
            <a:ext cx="10920419" cy="743528"/>
          </a:xfrm>
        </p:spPr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C94F-5EDA-4CD5-8BCC-CD6B75F3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1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5B1C521-23B0-4EE5-AFF8-308C34CB1B9B}"/>
              </a:ext>
            </a:extLst>
          </p:cNvPr>
          <p:cNvSpPr/>
          <p:nvPr/>
        </p:nvSpPr>
        <p:spPr>
          <a:xfrm>
            <a:off x="1914575" y="1549284"/>
            <a:ext cx="1424520" cy="31182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97553-BF06-4B2E-991B-46AAFAA7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bisimulation</a:t>
            </a:r>
            <a:r>
              <a:rPr lang="en-US" dirty="0"/>
              <a:t> quotient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9888-F68E-4D0F-95C2-89E98900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/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0707C3-ED4E-4EEE-AD4B-86BD990F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0" y="2749129"/>
                <a:ext cx="612321" cy="59599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/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0ED8C2C-235B-459D-A849-C7B2EB7E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8" y="1891879"/>
                <a:ext cx="612321" cy="5959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/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DF3B9D0-3EA7-4165-9609-6DD51CB01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7" y="2749129"/>
                <a:ext cx="612321" cy="5959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/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B6A197-725E-4146-ABD8-092C8B02A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66" y="3606379"/>
                <a:ext cx="612321" cy="5959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/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4959D3-940F-4F17-B6BE-398107CFD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744" y="2749129"/>
                <a:ext cx="612321" cy="5959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9846D-402F-454A-B247-BDFF0326E943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1189439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F51EC-80FB-486A-BDFA-3BC57863B6B0}"/>
              </a:ext>
            </a:extLst>
          </p:cNvPr>
          <p:cNvCxnSpPr>
            <a:cxnSpLocks/>
            <a:stCxn id="5" idx="5"/>
            <a:endCxn id="8" idx="2"/>
          </p:cNvCxnSpPr>
          <p:nvPr/>
        </p:nvCxnSpPr>
        <p:spPr>
          <a:xfrm>
            <a:off x="1189439" y="3257842"/>
            <a:ext cx="1074827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AC478-1926-4E72-8900-59913016B8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79111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841F5-D565-4949-A4EE-D845CC6E34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876588" y="3047126"/>
            <a:ext cx="98515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E202-BC8D-4DE6-8C2D-D32C1395F3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76587" y="2189876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7C82F-F5C5-49D6-855C-4F7B0A6D5A8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2876587" y="3257842"/>
            <a:ext cx="1074829" cy="646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/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4E129-1E44-4FD5-860A-32AD508A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0" y="2371604"/>
                <a:ext cx="58721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/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2E8A8D-F729-47AA-AAAC-93056AC6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97" y="2356742"/>
                <a:ext cx="76033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/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38F426-8D72-4C55-A173-B22927E3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2361378"/>
                <a:ext cx="933461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/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9448D1-FB18-4AD6-8F08-98539839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47" y="3257842"/>
                <a:ext cx="933461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/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FF32A1-8A1A-4E62-AE5D-7222A09E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25" y="4087261"/>
                <a:ext cx="93346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/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Observe: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6E708A-BF33-4623-A679-790E35785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66" y="4257134"/>
                <a:ext cx="1278369" cy="1200329"/>
              </a:xfrm>
              <a:prstGeom prst="rect">
                <a:avLst/>
              </a:prstGeom>
              <a:blipFill>
                <a:blip r:embed="rId12"/>
                <a:stretch>
                  <a:fillRect l="-4286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/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4E7BCC-BE45-4B2D-959F-093544D37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6" y="2545515"/>
                <a:ext cx="612321" cy="595994"/>
              </a:xfrm>
              <a:prstGeom prst="ellipse">
                <a:avLst/>
              </a:prstGeom>
              <a:blipFill>
                <a:blip r:embed="rId13"/>
                <a:stretch>
                  <a:fillRect l="-2941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/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A083AD-7312-4C62-A8E2-06C80568F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94" y="2455417"/>
                <a:ext cx="1227483" cy="769969"/>
              </a:xfrm>
              <a:prstGeom prst="ellipse">
                <a:avLst/>
              </a:prstGeom>
              <a:blipFill>
                <a:blip r:embed="rId14"/>
                <a:stretch>
                  <a:fillRect l="-49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7FD75F-E0EB-4B00-AF54-F3297F454078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158207" y="2840402"/>
            <a:ext cx="527287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/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ln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62915B2-DBEF-4289-B174-CF00EB10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99" y="2545515"/>
                <a:ext cx="612321" cy="595994"/>
              </a:xfrm>
              <a:prstGeom prst="ellipse">
                <a:avLst/>
              </a:prstGeom>
              <a:blipFill>
                <a:blip r:embed="rId15"/>
                <a:stretch>
                  <a:fillRect l="-2913"/>
                </a:stretch>
              </a:blipFill>
              <a:ln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4D3AF7-E687-4D8D-A14E-97167095A370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8912977" y="2840402"/>
            <a:ext cx="537022" cy="31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9DE0CAF-3ACD-4BCA-8947-B9EA75B02D0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V="1">
            <a:off x="2570428" y="1151652"/>
            <a:ext cx="12700" cy="3194954"/>
          </a:xfrm>
          <a:prstGeom prst="curvedConnector3">
            <a:avLst>
              <a:gd name="adj1" fmla="val 1147164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E6AE63F-CEE1-4B40-A5FC-99D09EA3D780}"/>
              </a:ext>
            </a:extLst>
          </p:cNvPr>
          <p:cNvCxnSpPr>
            <a:cxnSpLocks/>
            <a:stCxn id="28" idx="0"/>
            <a:endCxn id="23" idx="0"/>
          </p:cNvCxnSpPr>
          <p:nvPr/>
        </p:nvCxnSpPr>
        <p:spPr>
          <a:xfrm rot="16200000" flipV="1">
            <a:off x="8304104" y="1093458"/>
            <a:ext cx="12700" cy="2904113"/>
          </a:xfrm>
          <a:prstGeom prst="curvedConnector3">
            <a:avLst>
              <a:gd name="adj1" fmla="val 6689551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/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as shown above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5B150-12EA-45A4-8786-31925286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97" y="4622108"/>
                <a:ext cx="2459135" cy="923330"/>
              </a:xfrm>
              <a:prstGeom prst="rect">
                <a:avLst/>
              </a:prstGeom>
              <a:blipFill>
                <a:blip r:embed="rId16"/>
                <a:stretch>
                  <a:fillRect r="-24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8009A1-D471-467A-BA79-DE4646124F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1541" y="3047126"/>
            <a:ext cx="365249" cy="3043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E7B698-C755-4FD7-9F96-767A7495F32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088017" y="2843512"/>
            <a:ext cx="457869" cy="2648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714600-D030-4847-8E72-62467CAB4CD1}"/>
              </a:ext>
            </a:extLst>
          </p:cNvPr>
          <p:cNvCxnSpPr>
            <a:cxnSpLocks/>
          </p:cNvCxnSpPr>
          <p:nvPr/>
        </p:nvCxnSpPr>
        <p:spPr>
          <a:xfrm flipV="1">
            <a:off x="3813573" y="3308382"/>
            <a:ext cx="250658" cy="45817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C39100-69BC-4A31-B751-B7BBD7ABEB90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230028" y="3141509"/>
            <a:ext cx="526132" cy="3009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/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: </a:t>
                </a:r>
                <a:r>
                  <a:rPr lang="en-US" b="0" dirty="0">
                    <a:latin typeface="Cambria Math" panose="02040503050406030204" pitchFamily="18" charset="0"/>
                  </a:rPr>
                  <a:t>as shown above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AED41B-A001-4C4E-862B-42B4B2D8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54" y="4127996"/>
                <a:ext cx="3301160" cy="2207656"/>
              </a:xfrm>
              <a:prstGeom prst="rect">
                <a:avLst/>
              </a:prstGeom>
              <a:blipFill>
                <a:blip r:embed="rId17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/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55C443-5B1A-4889-BF44-2E884F32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57" y="2303207"/>
                <a:ext cx="76033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/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68C7F2D-5C21-4080-9BB4-4E668DB6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78" y="2065961"/>
                <a:ext cx="933461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/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0827ED-D376-4D23-8B34-0ED0B7B9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4" y="2176182"/>
                <a:ext cx="587212" cy="369332"/>
              </a:xfrm>
              <a:prstGeom prst="rect">
                <a:avLst/>
              </a:prstGeom>
              <a:blipFill>
                <a:blip r:embed="rId2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78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Bisimulation quotient TS </a:t>
                </a:r>
                <a:r>
                  <a:rPr lang="en-US" i="1" dirty="0"/>
                  <a:t>preserves many properties </a:t>
                </a:r>
                <a:r>
                  <a:rPr lang="en-US" dirty="0"/>
                  <a:t>of the original LTS</a:t>
                </a:r>
              </a:p>
              <a:p>
                <a:pPr lvl="1"/>
                <a:r>
                  <a:rPr lang="en-US" dirty="0"/>
                  <a:t>We will see what “preserves” formally means in future lectures, roughly: if the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 some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then language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r>
                  <a:rPr lang="en-US" dirty="0"/>
                  <a:t> satisfies the same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reduce an LTS to a smaller LTS : checking properties is easier on smaller LTSs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Sometimes we can even map an infinite LTS to a finite LTS!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AEC956-22A3-4A07-92F5-80F0C3A01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1A0EF1-10B3-4A4F-913B-16E80A32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quotients : abstraction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297FC-B4F1-4C68-8014-CAF5F443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6EFB7-1A7C-4916-BE9B-86EA06E3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56455" y="1046342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/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tickets at a bakery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Holder of lowest (non-zero) number is next customer to be served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Intuitively each process gives priority to other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may grow unboundedly!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236B6B-C164-420B-91ED-AE137D5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69" y="1608763"/>
                <a:ext cx="4536853" cy="2585323"/>
              </a:xfrm>
              <a:prstGeom prst="rect">
                <a:avLst/>
              </a:prstGeom>
              <a:blipFill>
                <a:blip r:embed="rId16"/>
                <a:stretch>
                  <a:fillRect l="-94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82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1C8D2-E480-4C88-9CA0-15285CA3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1" y="106512"/>
            <a:ext cx="10920419" cy="743528"/>
          </a:xfrm>
        </p:spPr>
        <p:txBody>
          <a:bodyPr/>
          <a:lstStyle/>
          <a:p>
            <a:r>
              <a:rPr lang="en-US" dirty="0" err="1"/>
              <a:t>Lamport’s</a:t>
            </a:r>
            <a:r>
              <a:rPr lang="en-US" dirty="0"/>
              <a:t> Bakery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6EFB7-1A7C-4916-BE9B-86EA06E3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1B412-AA03-4F61-A612-CA6A77C6629C}"/>
              </a:ext>
            </a:extLst>
          </p:cNvPr>
          <p:cNvGrpSpPr/>
          <p:nvPr/>
        </p:nvGrpSpPr>
        <p:grpSpPr>
          <a:xfrm>
            <a:off x="51331" y="1105897"/>
            <a:ext cx="3201302" cy="4182129"/>
            <a:chOff x="1804031" y="1174136"/>
            <a:chExt cx="3201302" cy="41821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/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E479C5C-16B2-43A0-8A5E-1F0B9D515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1836965"/>
                  <a:ext cx="718457" cy="74352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/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99D231-4652-4774-B86D-E3A0722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3228686"/>
                  <a:ext cx="718457" cy="7435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/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340D61ED-320E-4351-A1A0-7E336ECC4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748" y="4612737"/>
                  <a:ext cx="718457" cy="74352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75CD2-F064-4FF1-918B-72722DFA47E5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3699977" y="2580493"/>
              <a:ext cx="0" cy="64819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68A485-7F9B-4081-AE70-ED5D421D75B2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699977" y="3972214"/>
              <a:ext cx="0" cy="64052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1A79FBA-53BB-48D9-95CD-3582ABF34693}"/>
                </a:ext>
              </a:extLst>
            </p:cNvPr>
            <p:cNvCxnSpPr>
              <a:cxnSpLocks/>
              <a:stCxn id="8" idx="2"/>
              <a:endCxn id="6" idx="2"/>
            </p:cNvCxnSpPr>
            <p:nvPr/>
          </p:nvCxnSpPr>
          <p:spPr>
            <a:xfrm rot="10800000">
              <a:off x="3340748" y="2208729"/>
              <a:ext cx="12700" cy="2775772"/>
            </a:xfrm>
            <a:prstGeom prst="curvedConnector3">
              <a:avLst>
                <a:gd name="adj1" fmla="val 4371433"/>
              </a:avLst>
            </a:prstGeom>
            <a:ln w="127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/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71EEF3-BBBF-4BE7-BE30-CF23EFDFC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034" y="2558186"/>
                  <a:ext cx="11969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/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B9F4FEF-A7B7-4243-A7E3-4A3D90B2A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014" y="3979363"/>
                  <a:ext cx="107131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/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≔0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FEB56B-33E1-491C-BA81-39977B7A1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031" y="3228686"/>
                  <a:ext cx="76527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/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BF7A9E-9CDA-4E6C-AB61-86C3A6EA3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12" y="1174136"/>
                  <a:ext cx="4627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66CCC-FFB1-490B-81FF-845B97340116}"/>
              </a:ext>
            </a:extLst>
          </p:cNvPr>
          <p:cNvGrpSpPr/>
          <p:nvPr/>
        </p:nvGrpSpPr>
        <p:grpSpPr>
          <a:xfrm>
            <a:off x="8318309" y="1307858"/>
            <a:ext cx="3139715" cy="4228209"/>
            <a:chOff x="7431564" y="1174136"/>
            <a:chExt cx="3139715" cy="42282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3B259-232C-4BB6-BCC5-05894A962E0A}"/>
                </a:ext>
              </a:extLst>
            </p:cNvPr>
            <p:cNvGrpSpPr/>
            <p:nvPr/>
          </p:nvGrpSpPr>
          <p:grpSpPr>
            <a:xfrm>
              <a:off x="7431564" y="1883045"/>
              <a:ext cx="3139715" cy="3519300"/>
              <a:chOff x="3298881" y="1665515"/>
              <a:chExt cx="3139715" cy="35193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/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B7854354-28FC-42BC-99E4-FB45FD7500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1665515"/>
                    <a:ext cx="718457" cy="74352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/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679A3E4-3C61-48AD-8C70-EE87AEF5B1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3057236"/>
                    <a:ext cx="718457" cy="743528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/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56019254-EDCF-44F0-AE7C-8E4F00050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7679" y="4441287"/>
                    <a:ext cx="718457" cy="743528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7F35237-80E5-4C15-AAEF-C289DD7302F5}"/>
                  </a:ext>
                </a:extLst>
              </p:cNvPr>
              <p:cNvCxnSpPr>
                <a:stCxn id="18" idx="4"/>
                <a:endCxn id="19" idx="0"/>
              </p:cNvCxnSpPr>
              <p:nvPr/>
            </p:nvCxnSpPr>
            <p:spPr>
              <a:xfrm>
                <a:off x="5196908" y="2409043"/>
                <a:ext cx="0" cy="64819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80D969-D825-4A47-BAEA-8740CA8BB214}"/>
                  </a:ext>
                </a:extLst>
              </p:cNvPr>
              <p:cNvCxnSpPr>
                <a:cxnSpLocks/>
                <a:stCxn id="19" idx="4"/>
                <a:endCxn id="20" idx="0"/>
              </p:cNvCxnSpPr>
              <p:nvPr/>
            </p:nvCxnSpPr>
            <p:spPr>
              <a:xfrm>
                <a:off x="5196908" y="3800764"/>
                <a:ext cx="0" cy="640523"/>
              </a:xfrm>
              <a:prstGeom prst="straightConnector1">
                <a:avLst/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FC1AA9-0DB4-4ECA-B36C-6F01F4445E58}"/>
                  </a:ext>
                </a:extLst>
              </p:cNvPr>
              <p:cNvCxnSpPr>
                <a:cxnSpLocks/>
                <a:stCxn id="20" idx="2"/>
                <a:endCxn id="18" idx="2"/>
              </p:cNvCxnSpPr>
              <p:nvPr/>
            </p:nvCxnSpPr>
            <p:spPr>
              <a:xfrm rot="10800000">
                <a:off x="4837679" y="2037279"/>
                <a:ext cx="12700" cy="2775772"/>
              </a:xfrm>
              <a:prstGeom prst="curvedConnector3">
                <a:avLst>
                  <a:gd name="adj1" fmla="val 4371433"/>
                </a:avLst>
              </a:prstGeom>
              <a:ln w="1270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DBDA14-0BF2-4D10-BEF2-1A4D87C46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1676" y="2386736"/>
                    <a:ext cx="115692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/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=0∨</m:t>
                          </m:r>
                        </m:oMath>
                      </m:oMathPara>
                    </a14:m>
                    <a:endParaRPr lang="en-US" sz="1400" b="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b="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1F6E57B-9297-48FE-AF72-60198158E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0044" y="3807913"/>
                    <a:ext cx="8772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≔0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506555-AC9B-423C-BB61-1E756804A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881" y="3057236"/>
                    <a:ext cx="76944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/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206F9A-B736-4F68-90F4-ABFF72F0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873" y="1174136"/>
                  <a:ext cx="45743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66116E-B4C3-40F0-B3D4-965D222F4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5150" y="2066925"/>
            <a:ext cx="5981700" cy="2724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ADE659C-46E6-4B6F-B80B-93D1A23B08BD}"/>
              </a:ext>
            </a:extLst>
          </p:cNvPr>
          <p:cNvSpPr txBox="1"/>
          <p:nvPr/>
        </p:nvSpPr>
        <p:spPr>
          <a:xfrm>
            <a:off x="2585592" y="5991924"/>
            <a:ext cx="740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 copied from the Principles of Model Checking book by Baier and Katoen</a:t>
            </a:r>
          </a:p>
        </p:txBody>
      </p:sp>
    </p:spTree>
    <p:extLst>
      <p:ext uri="{BB962C8B-B14F-4D97-AF65-F5344CB8AC3E}">
        <p14:creationId xmlns:p14="http://schemas.microsoft.com/office/powerpoint/2010/main" val="1829486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79975-D82F-471B-82C7-4B9C3A42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Bisimulation</a:t>
            </a:r>
            <a:r>
              <a:rPr lang="en-US" dirty="0"/>
              <a:t> Quotient of LTS for Bakery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B5042-F585-470E-A637-405BF12FF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0F8CB-3357-413A-9EA3-2EBD1005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0" y="1082581"/>
            <a:ext cx="4972050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C786F-A915-4E7F-B179-E22074D5E39F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B6F4C-40EE-4B31-B01B-7D56B844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43" y="1082581"/>
            <a:ext cx="5199470" cy="4411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D90F9-B403-4582-BD87-8E58B815C93E}"/>
              </a:ext>
            </a:extLst>
          </p:cNvPr>
          <p:cNvSpPr txBox="1"/>
          <p:nvPr/>
        </p:nvSpPr>
        <p:spPr>
          <a:xfrm>
            <a:off x="2305201" y="2074460"/>
            <a:ext cx="130362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5DE5-4059-4CC9-8384-568CE10A1707}"/>
              </a:ext>
            </a:extLst>
          </p:cNvPr>
          <p:cNvSpPr txBox="1"/>
          <p:nvPr/>
        </p:nvSpPr>
        <p:spPr>
          <a:xfrm>
            <a:off x="8428497" y="2900445"/>
            <a:ext cx="11721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Finite!</a:t>
            </a:r>
          </a:p>
        </p:txBody>
      </p:sp>
    </p:spTree>
    <p:extLst>
      <p:ext uri="{BB962C8B-B14F-4D97-AF65-F5344CB8AC3E}">
        <p14:creationId xmlns:p14="http://schemas.microsoft.com/office/powerpoint/2010/main" val="3884538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High-level idea:</a:t>
                </a:r>
              </a:p>
              <a:p>
                <a:r>
                  <a:rPr lang="en-US" dirty="0"/>
                  <a:t>Finite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partitioned into </a:t>
                </a:r>
                <a:r>
                  <a:rPr lang="en-US" i="1" dirty="0"/>
                  <a:t>blocks (pairwise disjoint sets of states)</a:t>
                </a:r>
              </a:p>
              <a:p>
                <a:r>
                  <a:rPr lang="en-US" dirty="0"/>
                  <a:t>Start from initial partition where all </a:t>
                </a:r>
                <a:r>
                  <a:rPr lang="en-US" dirty="0" err="1"/>
                  <a:t>equi</a:t>
                </a:r>
                <a:r>
                  <a:rPr lang="en-US" dirty="0"/>
                  <a:t>-labeled states form a partition</a:t>
                </a:r>
              </a:p>
              <a:p>
                <a:r>
                  <a:rPr lang="en-US" dirty="0"/>
                  <a:t>Successively refine partition till partitions only contain </a:t>
                </a:r>
                <a:r>
                  <a:rPr lang="en-US" dirty="0" err="1"/>
                  <a:t>bisimilar</a:t>
                </a:r>
                <a:r>
                  <a:rPr lang="en-US" dirty="0"/>
                  <a:t> states</a:t>
                </a:r>
              </a:p>
              <a:p>
                <a:r>
                  <a:rPr lang="en-US" dirty="0"/>
                  <a:t>(Very similar to algorithms for minimizing deterministic finite automata)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644555"/>
                <a:ext cx="11699087" cy="4039485"/>
              </a:xfrm>
              <a:blipFill>
                <a:blip r:embed="rId2"/>
                <a:stretch>
                  <a:fillRect l="-938" t="-2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bisimulation</a:t>
            </a:r>
            <a:r>
              <a:rPr lang="en-US" dirty="0"/>
              <a:t> quotients for finite 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A3B3-83BA-48F2-BF81-E4B07045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multiple initial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initial state is nondeterministically picked</a:t>
                </a:r>
              </a:p>
              <a:p>
                <a:r>
                  <a:rPr lang="en-US" dirty="0"/>
                  <a:t>Initial state set can be empty: LTS does not have any behavior in this case</a:t>
                </a:r>
              </a:p>
              <a:p>
                <a:r>
                  <a:rPr lang="en-US" dirty="0"/>
                  <a:t>For each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labeling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defines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means that the 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or satisfied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 atomic proposition can be thought of as a Boolean feature of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reason about </a:t>
                </a:r>
                <a:r>
                  <a:rPr lang="en-US" i="1" dirty="0"/>
                  <a:t>propositional logic </a:t>
                </a:r>
                <a:r>
                  <a:rPr lang="en-US" dirty="0"/>
                  <a:t>formulas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(constructed over the set of atomic propositions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</m:oMath>
                </a14:m>
                <a:r>
                  <a:rPr lang="en-US" dirty="0"/>
                  <a:t>)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propositions labeling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iff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2E7FB1-78A5-4384-B9DB-AABEB2F7D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89997C-CD6C-4873-B5DC-29BBBB35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states &amp; Atomic propositions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D7F6D-E338-420A-B7C5-B511EF61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73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Partition for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such that: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 [Partition elements are non-empty]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[Pairwise intersection is empty]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: block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a superblock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union of some blocks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dirty="0"/>
                  <a:t> = the (unique) block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called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called coarser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Strictly finer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is replaced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in above definition </a:t>
                </a:r>
              </a:p>
              <a:p>
                <a:pPr lvl="2"/>
                <a:r>
                  <a:rPr lang="en-US" dirty="0"/>
                  <a:t>Similarly: strictly coarser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A3B3-83BA-48F2-BF81-E4B07045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25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equivalence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is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induces equivalence relation: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Partition refinement algorithm works with representation of equivalences by means of induced partitions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D5BFD76-1038-4AE6-8F64-E0C14DC0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E7486B-5A8E-4516-B984-F0A9E7F4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induce equivalences &amp; vice versa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FC0E-F4B8-41D4-AAD3-79429E3D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partition in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 partition: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r>
                  <a:rPr lang="en-US" dirty="0"/>
                  <a:t>: all states with the same label are in the same block</a:t>
                </a:r>
              </a:p>
              <a:p>
                <a:pPr marL="0" indent="0">
                  <a:buNone/>
                </a:pPr>
                <a:r>
                  <a:rPr lang="en-US" dirty="0"/>
                  <a:t>Do: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Refine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Procedure is guaranteed to terminate because: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r>
                  <a:rPr lang="en-US" dirty="0"/>
                  <a:t> is strictly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Finest partition is one where every state is in its own block, </a:t>
                </a:r>
              </a:p>
              <a:p>
                <a:pPr lvl="1"/>
                <a:r>
                  <a:rPr lang="en-US" dirty="0"/>
                  <a:t>Set of states is finite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5533DD-1866-47C3-B37C-2C35C9BBD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8" t="-2727" b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AB5DEC-2BA1-4C89-850C-4694D646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refinement algorithm: Rough sketch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EF4-CE70-4B5E-8C73-294B6348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Resulting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</a:t>
                </a:r>
              </a:p>
              <a:p>
                <a:endParaRPr lang="en-US" dirty="0"/>
              </a:p>
              <a:p>
                <a:r>
                  <a:rPr lang="en-US" b="0" dirty="0"/>
                  <a:t>Intuitively what is happening in the algorithm: </a:t>
                </a:r>
              </a:p>
              <a:p>
                <a:pPr marL="41148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⊇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 on previous slide terminates in at most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steps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8E6D78-0DDD-4977-8F3B-34B71285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4D8404-AC1C-4766-A1E6-176B1A10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Refinement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E47A1-92B9-4F7C-A6A8-B545CD5D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29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</p:spPr>
            <p:txBody>
              <a:bodyPr/>
              <a:lstStyle/>
              <a:p>
                <a:r>
                  <a:rPr lang="en-US" dirty="0"/>
                  <a:t>You can use a decision-tree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60BF1A4-5F44-413F-AAB0-AB217C72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2"/>
                <a:ext cx="11699087" cy="1018080"/>
              </a:xfrm>
              <a:blipFill>
                <a:blip r:embed="rId2"/>
                <a:stretch>
                  <a:fillRect l="-521" t="-9581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E81765-2821-4368-A968-32D456C2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initial partition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7F02-9433-4948-B871-76D70499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2FFDE5-9D8F-46B5-8550-33365D40C59F}"/>
              </a:ext>
            </a:extLst>
          </p:cNvPr>
          <p:cNvSpPr/>
          <p:nvPr/>
        </p:nvSpPr>
        <p:spPr>
          <a:xfrm>
            <a:off x="3739487" y="233888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27671-972D-470D-B30B-29B686D7E094}"/>
              </a:ext>
            </a:extLst>
          </p:cNvPr>
          <p:cNvSpPr/>
          <p:nvPr/>
        </p:nvSpPr>
        <p:spPr>
          <a:xfrm>
            <a:off x="2909247" y="3176517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8D1883-1C80-45DE-B31A-212B66A19621}"/>
              </a:ext>
            </a:extLst>
          </p:cNvPr>
          <p:cNvSpPr/>
          <p:nvPr/>
        </p:nvSpPr>
        <p:spPr>
          <a:xfrm>
            <a:off x="4610215" y="3176516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2827DB-0E70-462E-9BFB-0EEF09005D62}"/>
              </a:ext>
            </a:extLst>
          </p:cNvPr>
          <p:cNvSpPr/>
          <p:nvPr/>
        </p:nvSpPr>
        <p:spPr>
          <a:xfrm>
            <a:off x="2420202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AF207-6FD0-4208-9543-7F80CA99FD7E}"/>
              </a:ext>
            </a:extLst>
          </p:cNvPr>
          <p:cNvSpPr/>
          <p:nvPr/>
        </p:nvSpPr>
        <p:spPr>
          <a:xfrm>
            <a:off x="3273187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C8BBD9-F4BC-44F1-B577-555E591E9473}"/>
              </a:ext>
            </a:extLst>
          </p:cNvPr>
          <p:cNvSpPr/>
          <p:nvPr/>
        </p:nvSpPr>
        <p:spPr>
          <a:xfrm>
            <a:off x="4137544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1F0E8-3BCE-4DEE-B822-E6EC5467C3F3}"/>
              </a:ext>
            </a:extLst>
          </p:cNvPr>
          <p:cNvSpPr/>
          <p:nvPr/>
        </p:nvSpPr>
        <p:spPr>
          <a:xfrm>
            <a:off x="5110633" y="4011305"/>
            <a:ext cx="272955" cy="252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D5C34-ECD1-4955-B178-D0F5CAB1A92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142229" y="2554393"/>
            <a:ext cx="637231" cy="65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F379FA-C49D-4FA8-9804-227481BD059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3972469" y="2554393"/>
            <a:ext cx="774224" cy="6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AF26F8-1821-4722-B36C-AA7731889ED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2556680" y="3392025"/>
            <a:ext cx="392540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D250B-1FA0-44E7-BFF0-F0EE662ACF4B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42229" y="3392025"/>
            <a:ext cx="267436" cy="61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903EE-4A36-4F44-9055-ADA99D76A27C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274022" y="3392024"/>
            <a:ext cx="376166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BF5655-9AA3-43B0-88A3-20F88B6A3590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4843197" y="3392024"/>
            <a:ext cx="403914" cy="61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/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75350-8ACF-492D-8AE0-11DDCA07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63" y="2530808"/>
                <a:ext cx="13461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/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17C46B-3F09-425F-AF68-30607199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22" y="2454765"/>
                <a:ext cx="1172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/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831C662-48A1-4C69-95BE-D0E241C66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33" y="3431129"/>
                <a:ext cx="13506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/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FB845-8B3E-4D17-A186-9D2BE6A0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82" y="3528935"/>
                <a:ext cx="13506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/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38FBC2-7A9F-49C5-A3AB-92307C13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69" y="3472017"/>
                <a:ext cx="1177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/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DF494E-90B9-488D-AAD1-8C55910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78" y="3535486"/>
                <a:ext cx="1177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FCBF4202-CDAC-4773-ADBA-2052EE91983A}"/>
              </a:ext>
            </a:extLst>
          </p:cNvPr>
          <p:cNvSpPr/>
          <p:nvPr/>
        </p:nvSpPr>
        <p:spPr>
          <a:xfrm>
            <a:off x="3705365" y="495899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1FCC2-C190-43CC-9A59-D994A0BE1F76}"/>
              </a:ext>
            </a:extLst>
          </p:cNvPr>
          <p:cNvSpPr/>
          <p:nvPr/>
        </p:nvSpPr>
        <p:spPr>
          <a:xfrm>
            <a:off x="3705365" y="44160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AE13C0-75E5-48A5-BA5C-63FFD1F7961D}"/>
              </a:ext>
            </a:extLst>
          </p:cNvPr>
          <p:cNvSpPr/>
          <p:nvPr/>
        </p:nvSpPr>
        <p:spPr>
          <a:xfrm>
            <a:off x="3705365" y="549377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162CAD-AB33-4D3C-87D0-786A90D27234}"/>
              </a:ext>
            </a:extLst>
          </p:cNvPr>
          <p:cNvSpPr/>
          <p:nvPr/>
        </p:nvSpPr>
        <p:spPr>
          <a:xfrm>
            <a:off x="2293474" y="5794612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8A3915-8E2A-41FD-A44B-F0EC30080ECE}"/>
              </a:ext>
            </a:extLst>
          </p:cNvPr>
          <p:cNvSpPr/>
          <p:nvPr/>
        </p:nvSpPr>
        <p:spPr>
          <a:xfrm>
            <a:off x="3523850" y="5800299"/>
            <a:ext cx="272955" cy="2524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98BE0D-DF76-4E3F-B8E9-1A35234B8A21}"/>
              </a:ext>
            </a:extLst>
          </p:cNvPr>
          <p:cNvSpPr/>
          <p:nvPr/>
        </p:nvSpPr>
        <p:spPr>
          <a:xfrm>
            <a:off x="4653153" y="5794613"/>
            <a:ext cx="272955" cy="2208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/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Leaf nodes annotated with the set of states that satisfy all conditions from root of the tree to the leaf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Each path from root to leaf is some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𝐴𝑃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Subset corresponding to path from root to leaf is the label for the set of states corresponding to the leaf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𝐴𝑃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D5C1716-B514-4728-B75D-30D2FDDE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2274484"/>
                <a:ext cx="5235451" cy="2586029"/>
              </a:xfrm>
              <a:prstGeom prst="rect">
                <a:avLst/>
              </a:prstGeom>
              <a:blipFill>
                <a:blip r:embed="rId9"/>
                <a:stretch>
                  <a:fillRect l="-698" t="-1415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509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computing initial partition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E437-0720-40C5-9DF9-9D56E28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35" y="5171121"/>
                <a:ext cx="7266798" cy="576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5B811A7-3AD1-482E-B163-F17476BB4833}"/>
              </a:ext>
            </a:extLst>
          </p:cNvPr>
          <p:cNvSpPr/>
          <p:nvPr/>
        </p:nvSpPr>
        <p:spPr>
          <a:xfrm>
            <a:off x="8072651" y="13566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D8E002-F003-449F-BFC1-7A42D05B2FC2}"/>
              </a:ext>
            </a:extLst>
          </p:cNvPr>
          <p:cNvSpPr/>
          <p:nvPr/>
        </p:nvSpPr>
        <p:spPr>
          <a:xfrm>
            <a:off x="6543880" y="22707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4626F-BB32-4069-AD62-21498EB0F778}"/>
              </a:ext>
            </a:extLst>
          </p:cNvPr>
          <p:cNvSpPr/>
          <p:nvPr/>
        </p:nvSpPr>
        <p:spPr>
          <a:xfrm>
            <a:off x="8789504" y="21832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F4A28-829C-41CD-9E42-A3DF04F4A235}"/>
              </a:ext>
            </a:extLst>
          </p:cNvPr>
          <p:cNvSpPr/>
          <p:nvPr/>
        </p:nvSpPr>
        <p:spPr>
          <a:xfrm>
            <a:off x="6543880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C49D0C-8DCE-4385-8FF1-6DACD4848D8C}"/>
              </a:ext>
            </a:extLst>
          </p:cNvPr>
          <p:cNvSpPr/>
          <p:nvPr/>
        </p:nvSpPr>
        <p:spPr>
          <a:xfrm>
            <a:off x="7564732" y="3341767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8884DB-E00F-419B-B12D-3F87618174AF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78027" y="1590752"/>
            <a:ext cx="1334797" cy="72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/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9D968B-FC11-4428-9912-06050559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53" y="1561407"/>
                <a:ext cx="1023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18D55-8AA1-417C-B912-DE956FAF11F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306798" y="1590752"/>
            <a:ext cx="522879" cy="63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/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0AF14-88BD-40E0-A4A2-FC1CE3FE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48" y="2700365"/>
                <a:ext cx="10238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7586D-477F-46E2-A63D-09004B90472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81040" y="2545045"/>
            <a:ext cx="0" cy="80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B983A-2EE8-4A1E-AD78-A45FC7D8B782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6778027" y="2504872"/>
            <a:ext cx="826878" cy="87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/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411EBA-0A22-40CC-901C-49B247C0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528" y="1613710"/>
                <a:ext cx="10238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/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FBE63F-A8A4-43E7-8BD0-F65C1DDC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00" y="2681733"/>
                <a:ext cx="10238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D1012DC-C170-4EB3-993E-7C6A2519DB9B}"/>
              </a:ext>
            </a:extLst>
          </p:cNvPr>
          <p:cNvSpPr/>
          <p:nvPr/>
        </p:nvSpPr>
        <p:spPr>
          <a:xfrm>
            <a:off x="8796161" y="335182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B69251-6BEC-47D2-9A0F-0C6055951EA2}"/>
              </a:ext>
            </a:extLst>
          </p:cNvPr>
          <p:cNvSpPr/>
          <p:nvPr/>
        </p:nvSpPr>
        <p:spPr>
          <a:xfrm>
            <a:off x="9943105" y="3304543"/>
            <a:ext cx="274320" cy="2743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A690B7-14D0-47E4-B91D-A0BC3812580F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>
          <a:xfrm>
            <a:off x="8926664" y="2457564"/>
            <a:ext cx="6657" cy="89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E8F220-237F-40BB-AF1B-7D3365B87936}"/>
              </a:ext>
            </a:extLst>
          </p:cNvPr>
          <p:cNvCxnSpPr>
            <a:cxnSpLocks/>
            <a:stCxn id="11" idx="4"/>
            <a:endCxn id="34" idx="1"/>
          </p:cNvCxnSpPr>
          <p:nvPr/>
        </p:nvCxnSpPr>
        <p:spPr>
          <a:xfrm>
            <a:off x="8926664" y="2457564"/>
            <a:ext cx="1056614" cy="8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/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199879-3138-4DBE-976F-31647D1EF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47" y="2613385"/>
                <a:ext cx="1023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/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BFCC6-7D40-46D5-9A85-58F5D5CF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959" y="2746410"/>
                <a:ext cx="1023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/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4A1D5A-C309-4C18-96E9-B1FD654FD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76" y="3611599"/>
                <a:ext cx="12114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/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65E08C-BD82-4365-B11E-D1D51BE19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122" y="3638490"/>
                <a:ext cx="9783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/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B906FC-9422-4D9A-8429-CEA786E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623" y="3619036"/>
                <a:ext cx="9578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/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2D067C-C134-47AD-B92E-574F19AE2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030" y="3592967"/>
                <a:ext cx="11700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3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 fact about </a:t>
                </a:r>
                <a:r>
                  <a:rPr lang="en-US" dirty="0" err="1"/>
                  <a:t>bisimulation</a:t>
                </a:r>
                <a:r>
                  <a:rPr lang="en-US" dirty="0"/>
                  <a:t> quotient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Coarsest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that satisfies two conditions: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finer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en-US" dirty="0"/>
              </a:p>
              <a:p>
                <a:pPr marL="868680" lvl="1" indent="-457200">
                  <a:buFont typeface="+mj-lt"/>
                  <a:buAutoNum type="arabicPeriod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no successor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 OR</a:t>
                </a:r>
              </a:p>
              <a:p>
                <a:pPr marL="1325880" lvl="2" indent="-457200">
                  <a:buFont typeface="+mj-lt"/>
                  <a:buAutoNum type="arabicPeriod"/>
                </a:pPr>
                <a:r>
                  <a:rPr lang="en-US" b="0" dirty="0"/>
                  <a:t>All successors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D5FD6-11A2-4ECA-94AC-339EDFEC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2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states that have at least one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be a partition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be a superblock (union of some blocks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m:rPr>
                                    <m:lit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∖∅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If some states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have a one-step successor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but other states do not,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refined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FFDBDF-C27C-4737-9F89-B4FB75E80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988141"/>
                <a:ext cx="11699087" cy="3577035"/>
              </a:xfrm>
              <a:blipFill>
                <a:blip r:embed="rId2"/>
                <a:stretch>
                  <a:fillRect l="-521" t="-2726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6C3B69-8038-4356-97EE-79ED2E6D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partitions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D5FD6-11A2-4ECA-94AC-339EDFEC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5DD68E-4A4D-44BF-B533-AE80ED2E6442}"/>
              </a:ext>
            </a:extLst>
          </p:cNvPr>
          <p:cNvSpPr/>
          <p:nvPr/>
        </p:nvSpPr>
        <p:spPr>
          <a:xfrm>
            <a:off x="2729552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A3EF39-D9CE-4FCA-BC9A-0608BCD624EC}"/>
              </a:ext>
            </a:extLst>
          </p:cNvPr>
          <p:cNvSpPr/>
          <p:nvPr/>
        </p:nvSpPr>
        <p:spPr>
          <a:xfrm>
            <a:off x="5984091" y="3514298"/>
            <a:ext cx="1596788" cy="17673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651728-E793-42FD-BD0C-F838B1415C4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2729552" y="4397991"/>
            <a:ext cx="1596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7CEA8B-494E-4F5C-B344-59DE0B922731}"/>
              </a:ext>
            </a:extLst>
          </p:cNvPr>
          <p:cNvCxnSpPr>
            <a:cxnSpLocks/>
          </p:cNvCxnSpPr>
          <p:nvPr/>
        </p:nvCxnSpPr>
        <p:spPr>
          <a:xfrm>
            <a:off x="3633490" y="4053385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4243B-E73F-4449-86CA-7F09BC1506B0}"/>
              </a:ext>
            </a:extLst>
          </p:cNvPr>
          <p:cNvCxnSpPr>
            <a:cxnSpLocks/>
          </p:cNvCxnSpPr>
          <p:nvPr/>
        </p:nvCxnSpPr>
        <p:spPr>
          <a:xfrm>
            <a:off x="3633489" y="3817296"/>
            <a:ext cx="2937907" cy="54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3AA44-A846-411B-AB63-7A530CFF6929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528549" cy="79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92BE57-6EE5-4285-84C2-71141F461743}"/>
              </a:ext>
            </a:extLst>
          </p:cNvPr>
          <p:cNvCxnSpPr>
            <a:cxnSpLocks/>
          </p:cNvCxnSpPr>
          <p:nvPr/>
        </p:nvCxnSpPr>
        <p:spPr>
          <a:xfrm>
            <a:off x="3848669" y="4697911"/>
            <a:ext cx="1173707" cy="1171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EDA93-9CEA-4A28-A03B-B82A92E445E1}"/>
              </a:ext>
            </a:extLst>
          </p:cNvPr>
          <p:cNvGrpSpPr/>
          <p:nvPr/>
        </p:nvGrpSpPr>
        <p:grpSpPr>
          <a:xfrm rot="2065530">
            <a:off x="2948392" y="5184634"/>
            <a:ext cx="1528549" cy="1171948"/>
            <a:chOff x="3032989" y="4962843"/>
            <a:chExt cx="1528549" cy="117194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AF5A08-8694-4DD9-87D8-C24DD690B63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528549" cy="799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728A8-AE39-4BA1-9491-729DB8AAEA9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989" y="4962843"/>
              <a:ext cx="1173707" cy="1171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C941F-C64C-432F-9FC4-64F91D078212}"/>
              </a:ext>
            </a:extLst>
          </p:cNvPr>
          <p:cNvCxnSpPr>
            <a:cxnSpLocks/>
          </p:cNvCxnSpPr>
          <p:nvPr/>
        </p:nvCxnSpPr>
        <p:spPr>
          <a:xfrm>
            <a:off x="4046107" y="4545029"/>
            <a:ext cx="2937907" cy="5459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7B98F586-1305-44F4-AD44-521D2A6EA1FC}"/>
              </a:ext>
            </a:extLst>
          </p:cNvPr>
          <p:cNvSpPr/>
          <p:nvPr/>
        </p:nvSpPr>
        <p:spPr>
          <a:xfrm>
            <a:off x="5074972" y="4305593"/>
            <a:ext cx="622794" cy="578322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/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2F7FA-ED16-4EDC-BE3C-7C0D07E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81" y="3078599"/>
                <a:ext cx="1495281" cy="369332"/>
              </a:xfrm>
              <a:prstGeom prst="rect">
                <a:avLst/>
              </a:prstGeom>
              <a:blipFill>
                <a:blip r:embed="rId3"/>
                <a:stretch>
                  <a:fillRect l="-3265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/>
              <p:nvPr/>
            </p:nvSpPr>
            <p:spPr>
              <a:xfrm>
                <a:off x="3298466" y="3066580"/>
                <a:ext cx="93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B54268-18D9-4E92-9267-2FBCB5BA4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466" y="3066580"/>
                <a:ext cx="932178" cy="369332"/>
              </a:xfrm>
              <a:prstGeom prst="rect">
                <a:avLst/>
              </a:prstGeom>
              <a:blipFill>
                <a:blip r:embed="rId4"/>
                <a:stretch>
                  <a:fillRect l="-5229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11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673F0-3D79-4DD8-A58C-4217B842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refine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E437-0720-40C5-9DF9-9D56E28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0149-263C-4D77-962D-E94C4A3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6" y="1368097"/>
            <a:ext cx="5567362" cy="376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A068-6413-4399-97F8-E038E6DD2537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/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6F87C-78CF-4380-A6D7-B955447B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79" y="934559"/>
                <a:ext cx="6378961" cy="799065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/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Refine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DC48DB-1C1F-467C-BD52-ED5C29C1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2292058"/>
                <a:ext cx="266579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/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E35642-D4AA-4E65-9149-229815F1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56" y="3006477"/>
                <a:ext cx="3121046" cy="93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/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8A9729-1D71-48EF-B0A0-274FBD85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32" y="1852182"/>
                <a:ext cx="190577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/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10D59-029A-4158-B1B6-2CA4D7D9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224" y="2992342"/>
                <a:ext cx="1735988" cy="986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2E3E8C6-E01A-4736-8E5E-7836689F4101}"/>
              </a:ext>
            </a:extLst>
          </p:cNvPr>
          <p:cNvSpPr txBox="1"/>
          <p:nvPr/>
        </p:nvSpPr>
        <p:spPr>
          <a:xfrm>
            <a:off x="9048022" y="321441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65746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Superblock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if there exists a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which it “splits” (i.e. induces </a:t>
                </a:r>
                <a:r>
                  <a:rPr lang="en-US" dirty="0" err="1"/>
                  <a:t>refinment</a:t>
                </a:r>
                <a:r>
                  <a:rPr lang="en-US" dirty="0"/>
                  <a:t>)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all successors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none of them are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if each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stable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213A39-1EC8-486C-8CF8-AC0AFF4DC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10D63-F30A-4F0A-9FEA-42CE1AD4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Splitters and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D4D9E-A6CB-499C-B8CE-5EAD340E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1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h𝑒𝑙𝑙𝑜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Transitions: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𝑖𝑐𝑘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𝑜𝑣𝑒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</m:t>
                        </m:r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h𝑜𝑤𝑑𝑦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157AB9-13A7-4597-9B04-A6B187AD0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3884706"/>
                <a:ext cx="11699087" cy="1799334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6C42E6-9223-4054-9C89-E8B187C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98A2D-0866-4240-9ED5-1F39C4EB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2BEB42-9566-4475-905B-1D610B03D813}"/>
              </a:ext>
            </a:extLst>
          </p:cNvPr>
          <p:cNvGrpSpPr/>
          <p:nvPr/>
        </p:nvGrpSpPr>
        <p:grpSpPr>
          <a:xfrm>
            <a:off x="4175988" y="1231153"/>
            <a:ext cx="3145190" cy="2471159"/>
            <a:chOff x="4175988" y="1231153"/>
            <a:chExt cx="3145190" cy="2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/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4B6A2E7-9465-4F2C-B0BF-36EA3FBF0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376" y="1231153"/>
                  <a:ext cx="502024" cy="51397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4573C8-CDE5-439D-A41A-5A9E51A044A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966447" y="1488141"/>
              <a:ext cx="525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708CF-D8A4-4EB1-B7E3-128B66CA2E39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5740536" y="1745129"/>
              <a:ext cx="2852" cy="478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/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1A86652-4A75-4AAC-B356-F21C7DB3B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24" y="2224018"/>
                  <a:ext cx="502024" cy="51397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B05F7-912D-44D7-8E25-27858CADD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>
              <a:off x="5991548" y="2481006"/>
              <a:ext cx="8276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/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56CF32A-F7F3-4D9C-9580-B63274402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154" y="2224018"/>
                  <a:ext cx="502024" cy="51397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/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5A9F7-73F0-4637-9EA9-1BB2681266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988" y="2224017"/>
                  <a:ext cx="502024" cy="51397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314F21-DF55-4FEE-970D-900E7E3145E3}"/>
                </a:ext>
              </a:extLst>
            </p:cNvPr>
            <p:cNvCxnSpPr>
              <a:cxnSpLocks/>
              <a:stCxn id="19" idx="2"/>
              <a:endCxn id="27" idx="6"/>
            </p:cNvCxnSpPr>
            <p:nvPr/>
          </p:nvCxnSpPr>
          <p:spPr>
            <a:xfrm flipH="1" flipV="1">
              <a:off x="4678012" y="2481005"/>
              <a:ext cx="811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507AC0-61D8-493B-AD36-5FB5F315AB84}"/>
                </a:ext>
              </a:extLst>
            </p:cNvPr>
            <p:cNvSpPr/>
            <p:nvPr/>
          </p:nvSpPr>
          <p:spPr>
            <a:xfrm>
              <a:off x="4545686" y="1585399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BB9655-136A-4921-8709-6806422BC7B1}"/>
                </a:ext>
              </a:extLst>
            </p:cNvPr>
            <p:cNvSpPr/>
            <p:nvPr/>
          </p:nvSpPr>
          <p:spPr>
            <a:xfrm flipH="1">
              <a:off x="5975890" y="1571663"/>
              <a:ext cx="967028" cy="657841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220378" y="320149"/>
                    <a:pt x="381549" y="210509"/>
                  </a:cubicBezTo>
                  <a:cubicBezTo>
                    <a:pt x="542720" y="100869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/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9B6A1AD-CF90-4A7B-9AFE-E9FCCDD75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091" y="3188336"/>
                  <a:ext cx="502024" cy="51397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/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639B85A-7315-415A-A8E4-4CF997528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88336"/>
                  <a:ext cx="502024" cy="51397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7E374A-317D-48B1-8417-6E1BFE9992FD}"/>
                </a:ext>
              </a:extLst>
            </p:cNvPr>
            <p:cNvCxnSpPr>
              <a:cxnSpLocks/>
              <a:stCxn id="19" idx="3"/>
              <a:endCxn id="38" idx="0"/>
            </p:cNvCxnSpPr>
            <p:nvPr/>
          </p:nvCxnSpPr>
          <p:spPr>
            <a:xfrm flipH="1">
              <a:off x="5181103" y="2662724"/>
              <a:ext cx="381941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4AD905-F38C-414A-BF6D-66435C7A962D}"/>
                </a:ext>
              </a:extLst>
            </p:cNvPr>
            <p:cNvCxnSpPr>
              <a:cxnSpLocks/>
              <a:stCxn id="19" idx="5"/>
              <a:endCxn id="39" idx="0"/>
            </p:cNvCxnSpPr>
            <p:nvPr/>
          </p:nvCxnSpPr>
          <p:spPr>
            <a:xfrm>
              <a:off x="5918028" y="2662724"/>
              <a:ext cx="428984" cy="52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64E9BB-E856-49FF-9FD7-660E2208E754}"/>
                </a:ext>
              </a:extLst>
            </p:cNvPr>
            <p:cNvSpPr/>
            <p:nvPr/>
          </p:nvSpPr>
          <p:spPr>
            <a:xfrm>
              <a:off x="4986432" y="1651087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73536 w 967028"/>
                <a:gd name="connsiteY1" fmla="*/ 199774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12365" y="309414"/>
                    <a:pt x="173536" y="199774"/>
                  </a:cubicBezTo>
                  <a:cubicBezTo>
                    <a:pt x="334707" y="90134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086389-197F-4B86-BE2F-8C643E0ACD56}"/>
                </a:ext>
              </a:extLst>
            </p:cNvPr>
            <p:cNvSpPr/>
            <p:nvPr/>
          </p:nvSpPr>
          <p:spPr>
            <a:xfrm flipH="1">
              <a:off x="5953446" y="1625224"/>
              <a:ext cx="550485" cy="1612518"/>
            </a:xfrm>
            <a:custGeom>
              <a:avLst/>
              <a:gdLst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4" fmla="*/ 868351 w 1028615"/>
                <a:gd name="connsiteY4" fmla="*/ 223304 h 677215"/>
                <a:gd name="connsiteX0" fmla="*/ 0 w 1028615"/>
                <a:gd name="connsiteY0" fmla="*/ 677215 h 677215"/>
                <a:gd name="connsiteX1" fmla="*/ 381549 w 1028615"/>
                <a:gd name="connsiteY1" fmla="*/ 229883 h 677215"/>
                <a:gd name="connsiteX2" fmla="*/ 967028 w 1028615"/>
                <a:gd name="connsiteY2" fmla="*/ 19374 h 677215"/>
                <a:gd name="connsiteX3" fmla="*/ 999920 w 1028615"/>
                <a:gd name="connsiteY3" fmla="*/ 32530 h 677215"/>
                <a:gd name="connsiteX0" fmla="*/ 0 w 967028"/>
                <a:gd name="connsiteY0" fmla="*/ 657841 h 657841"/>
                <a:gd name="connsiteX1" fmla="*/ 381549 w 967028"/>
                <a:gd name="connsiteY1" fmla="*/ 210509 h 657841"/>
                <a:gd name="connsiteX2" fmla="*/ 967028 w 967028"/>
                <a:gd name="connsiteY2" fmla="*/ 0 h 657841"/>
                <a:gd name="connsiteX0" fmla="*/ 0 w 967028"/>
                <a:gd name="connsiteY0" fmla="*/ 657841 h 657841"/>
                <a:gd name="connsiteX1" fmla="*/ 138869 w 967028"/>
                <a:gd name="connsiteY1" fmla="*/ 207825 h 657841"/>
                <a:gd name="connsiteX2" fmla="*/ 967028 w 967028"/>
                <a:gd name="connsiteY2" fmla="*/ 0 h 6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28" h="657841">
                  <a:moveTo>
                    <a:pt x="0" y="657841"/>
                  </a:moveTo>
                  <a:cubicBezTo>
                    <a:pt x="110189" y="488995"/>
                    <a:pt x="-22302" y="317465"/>
                    <a:pt x="138869" y="207825"/>
                  </a:cubicBezTo>
                  <a:cubicBezTo>
                    <a:pt x="300040" y="98185"/>
                    <a:pt x="863966" y="32892"/>
                    <a:pt x="967028" y="0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C7023-B95D-4D1C-B28B-02AF653EE895}"/>
                </a:ext>
              </a:extLst>
            </p:cNvPr>
            <p:cNvSpPr txBox="1"/>
            <p:nvPr/>
          </p:nvSpPr>
          <p:spPr>
            <a:xfrm>
              <a:off x="5468592" y="1790367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pick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283D3-905C-41F5-BD84-FFE29FFBAC34}"/>
                </a:ext>
              </a:extLst>
            </p:cNvPr>
            <p:cNvSpPr txBox="1"/>
            <p:nvPr/>
          </p:nvSpPr>
          <p:spPr>
            <a:xfrm>
              <a:off x="5184338" y="2745421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A89864-E3B6-41EB-9D80-620950DB97B8}"/>
                </a:ext>
              </a:extLst>
            </p:cNvPr>
            <p:cNvSpPr txBox="1"/>
            <p:nvPr/>
          </p:nvSpPr>
          <p:spPr>
            <a:xfrm>
              <a:off x="5849670" y="273273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9721E5-E49F-4D89-842E-935B3E77A8CC}"/>
                </a:ext>
              </a:extLst>
            </p:cNvPr>
            <p:cNvSpPr txBox="1"/>
            <p:nvPr/>
          </p:nvSpPr>
          <p:spPr>
            <a:xfrm>
              <a:off x="5908875" y="2325179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E2C4A4-0FBF-4FF9-8F11-0B616C153E61}"/>
                </a:ext>
              </a:extLst>
            </p:cNvPr>
            <p:cNvSpPr txBox="1"/>
            <p:nvPr/>
          </p:nvSpPr>
          <p:spPr>
            <a:xfrm>
              <a:off x="4995142" y="2318413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move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388E8C-C9DE-49E8-A149-6A519F933FE6}"/>
                </a:ext>
              </a:extLst>
            </p:cNvPr>
            <p:cNvSpPr txBox="1"/>
            <p:nvPr/>
          </p:nvSpPr>
          <p:spPr>
            <a:xfrm>
              <a:off x="4309507" y="1672198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hello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28E899-4B72-443E-BA1A-635BC44F6484}"/>
                </a:ext>
              </a:extLst>
            </p:cNvPr>
            <p:cNvSpPr txBox="1"/>
            <p:nvPr/>
          </p:nvSpPr>
          <p:spPr>
            <a:xfrm>
              <a:off x="4623551" y="2753690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02BC25-199B-4253-A6A1-7CBC8C3EE972}"/>
                </a:ext>
              </a:extLst>
            </p:cNvPr>
            <p:cNvSpPr txBox="1"/>
            <p:nvPr/>
          </p:nvSpPr>
          <p:spPr>
            <a:xfrm>
              <a:off x="6407354" y="2779934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howdy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8AA5AB-99B5-434E-82AB-2578FDF9AC4D}"/>
                </a:ext>
              </a:extLst>
            </p:cNvPr>
            <p:cNvSpPr txBox="1"/>
            <p:nvPr/>
          </p:nvSpPr>
          <p:spPr>
            <a:xfrm>
              <a:off x="6564924" y="1636312"/>
              <a:ext cx="613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hey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982EE8F-7E88-4461-95C4-DE1441DB3EA4}"/>
                </a:ext>
              </a:extLst>
            </p:cNvPr>
            <p:cNvSpPr/>
            <p:nvPr/>
          </p:nvSpPr>
          <p:spPr>
            <a:xfrm>
              <a:off x="5885720" y="2099466"/>
              <a:ext cx="211599" cy="210559"/>
            </a:xfrm>
            <a:custGeom>
              <a:avLst/>
              <a:gdLst>
                <a:gd name="connsiteX0" fmla="*/ 0 w 211599"/>
                <a:gd name="connsiteY0" fmla="*/ 138196 h 210559"/>
                <a:gd name="connsiteX1" fmla="*/ 111833 w 211599"/>
                <a:gd name="connsiteY1" fmla="*/ 50 h 210559"/>
                <a:gd name="connsiteX2" fmla="*/ 210510 w 211599"/>
                <a:gd name="connsiteY2" fmla="*/ 151353 h 210559"/>
                <a:gd name="connsiteX3" fmla="*/ 46049 w 211599"/>
                <a:gd name="connsiteY3" fmla="*/ 210559 h 2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9" h="210559">
                  <a:moveTo>
                    <a:pt x="0" y="138196"/>
                  </a:moveTo>
                  <a:cubicBezTo>
                    <a:pt x="38374" y="68026"/>
                    <a:pt x="76748" y="-2143"/>
                    <a:pt x="111833" y="50"/>
                  </a:cubicBezTo>
                  <a:cubicBezTo>
                    <a:pt x="146918" y="2243"/>
                    <a:pt x="221474" y="116268"/>
                    <a:pt x="210510" y="151353"/>
                  </a:cubicBezTo>
                  <a:cubicBezTo>
                    <a:pt x="199546" y="186438"/>
                    <a:pt x="122797" y="198498"/>
                    <a:pt x="46049" y="210559"/>
                  </a:cubicBezTo>
                </a:path>
              </a:pathLst>
            </a:cu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FCAA1B-FF1B-4802-9AE3-597772205090}"/>
                </a:ext>
              </a:extLst>
            </p:cNvPr>
            <p:cNvSpPr txBox="1"/>
            <p:nvPr/>
          </p:nvSpPr>
          <p:spPr>
            <a:xfrm>
              <a:off x="5821134" y="1995606"/>
              <a:ext cx="547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14:cNvPr>
              <p14:cNvContentPartPr/>
              <p14:nvPr/>
            </p14:nvContentPartPr>
            <p14:xfrm>
              <a:off x="7453440" y="276120"/>
              <a:ext cx="4072320" cy="4315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9FE8C7F-BBD4-48D2-B5AA-1BE59213EC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4080" y="266760"/>
                <a:ext cx="4091040" cy="43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643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splitter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do:</a:t>
                </a:r>
              </a:p>
              <a:p>
                <a:pPr marL="0" indent="0">
                  <a:buNone/>
                </a:pPr>
                <a:r>
                  <a:rPr lang="en-US" dirty="0"/>
                  <a:t>	choose a splitter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Refine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od</a:t>
                </a:r>
              </a:p>
              <a:p>
                <a:pPr marL="0" indent="0">
                  <a:buNone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869AED0-4AC7-4497-AA20-DA1A73C9B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3798" y="1282890"/>
                <a:ext cx="5029200" cy="4401150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0A89B1-01E4-4B27-B244-4A1399F2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Refinement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BEB9C-7C21-4DC5-A54F-0DA70A14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84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471DF-C878-433C-83D2-94284D5F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refinement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7C37-2DBA-4FD4-9323-C1051E86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1234-04BD-49C4-923A-9CD2C2F0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5" r="3057"/>
          <a:stretch/>
        </p:blipFill>
        <p:spPr>
          <a:xfrm>
            <a:off x="83821" y="1343133"/>
            <a:ext cx="4549140" cy="343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F317D-2AA2-41BF-A4CF-5BED3F28A60B}"/>
              </a:ext>
            </a:extLst>
          </p:cNvPr>
          <p:cNvSpPr txBox="1"/>
          <p:nvPr/>
        </p:nvSpPr>
        <p:spPr>
          <a:xfrm>
            <a:off x="2585592" y="5991924"/>
            <a:ext cx="763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Figures copied from the Principles of Model Checking book by Baier and Katoen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/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spcAft>
                    <a:spcPts val="600"/>
                  </a:spcAft>
                </a:pPr>
                <a:r>
                  <a:rPr lang="en-US" sz="2400" b="0" dirty="0">
                    <a:latin typeface="Cambria Math" panose="02040503050406030204" pitchFamily="18" charset="0"/>
                  </a:rPr>
                  <a:t>Initial partition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Refine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any possible superblock splitter: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[Terminate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7886-5D8B-45D3-BA12-61AAA056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1" y="875147"/>
                <a:ext cx="7507633" cy="5153014"/>
              </a:xfrm>
              <a:prstGeom prst="rect">
                <a:avLst/>
              </a:prstGeom>
              <a:blipFill>
                <a:blip r:embed="rId3"/>
                <a:stretch>
                  <a:fillRect l="-1218" t="-94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35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strategy: just use blocks of previous partition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: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number of edges in TS</a:t>
                </a:r>
              </a:p>
              <a:p>
                <a:endParaRPr lang="en-US" dirty="0"/>
              </a:p>
              <a:p>
                <a:r>
                  <a:rPr lang="en-US" dirty="0"/>
                  <a:t>Efficiency improvement: only use the smaller block obtained after a split to do as a superblock splitter candidate in the next iteration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Exponential improvement in size of state space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1CC18-5C11-480C-8CCE-D4241D46E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078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0C6FA9-F8E8-4751-BBD2-407D0CDE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refinement: how to choose superblocks as splitter?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A3B3-83BA-48F2-BF81-E4B07045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94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15332-50D1-4DE7-A901-DA0D7DC5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we did today:</a:t>
            </a:r>
          </a:p>
          <a:p>
            <a:pPr lvl="1"/>
            <a:r>
              <a:rPr lang="en-US" dirty="0"/>
              <a:t>LTS of programs</a:t>
            </a:r>
          </a:p>
          <a:p>
            <a:pPr lvl="1"/>
            <a:r>
              <a:rPr lang="en-US" dirty="0"/>
              <a:t>Interleaved composition of programs and their LTS</a:t>
            </a:r>
          </a:p>
          <a:p>
            <a:pPr lvl="1"/>
            <a:r>
              <a:rPr lang="en-US" dirty="0"/>
              <a:t>Different kinds of LTS models for communicating programs</a:t>
            </a:r>
          </a:p>
          <a:p>
            <a:pPr lvl="1"/>
            <a:r>
              <a:rPr lang="en-US" dirty="0"/>
              <a:t>Equivalence Relations</a:t>
            </a:r>
          </a:p>
          <a:p>
            <a:pPr lvl="1"/>
            <a:r>
              <a:rPr lang="en-US" dirty="0" err="1"/>
              <a:t>Bisimulation</a:t>
            </a:r>
            <a:r>
              <a:rPr lang="en-US" dirty="0"/>
              <a:t> relation, quotient</a:t>
            </a:r>
          </a:p>
          <a:p>
            <a:pPr lvl="1"/>
            <a:r>
              <a:rPr lang="en-US" dirty="0"/>
              <a:t>Partition refinement to compute coarsest </a:t>
            </a:r>
            <a:r>
              <a:rPr lang="en-US" dirty="0" err="1"/>
              <a:t>bisimulation</a:t>
            </a:r>
            <a:endParaRPr lang="en-US" dirty="0"/>
          </a:p>
          <a:p>
            <a:r>
              <a:rPr lang="en-US" dirty="0"/>
              <a:t>Next lecture: </a:t>
            </a:r>
          </a:p>
          <a:p>
            <a:pPr lvl="1"/>
            <a:r>
              <a:rPr lang="en-US" dirty="0"/>
              <a:t>Wrap-up LTS</a:t>
            </a:r>
          </a:p>
          <a:p>
            <a:pPr lvl="2"/>
            <a:r>
              <a:rPr lang="en-US" dirty="0"/>
              <a:t>Time complexity of Trace equivalence vs. </a:t>
            </a:r>
            <a:r>
              <a:rPr lang="en-US" dirty="0" err="1"/>
              <a:t>Bisimulation</a:t>
            </a:r>
            <a:r>
              <a:rPr lang="en-US" dirty="0"/>
              <a:t> equivalence</a:t>
            </a:r>
          </a:p>
          <a:p>
            <a:pPr lvl="2"/>
            <a:r>
              <a:rPr lang="en-US" dirty="0"/>
              <a:t>Simulation pre-orders, relations</a:t>
            </a:r>
          </a:p>
          <a:p>
            <a:pPr lvl="1"/>
            <a:r>
              <a:rPr lang="en-US" dirty="0"/>
              <a:t>Safety and linear-time properties, Linear Temporal Logic</a:t>
            </a:r>
          </a:p>
          <a:p>
            <a:pPr lvl="1"/>
            <a:endParaRPr lang="en-US" dirty="0"/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60E5E-7560-4FB8-BEE1-F3607419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0A32-98D0-4F04-9AC9-652CCDCC7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, set of direct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-successors: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-predecessors:</a:t>
                </a: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groupChr>
                          <m:groupChrPr>
                            <m:chr m:val="→"/>
                            <m:vertJc m:val="bot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585D10B-1423-4374-894F-DA0EB25B4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099FF2-BF9E-47A2-8282-17031F7F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Successors and Predecessors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EAC16-9943-47DB-B3D6-CEA926FE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2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→,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action-deterministic if:</a:t>
                </a:r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86868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𝐴𝑐𝑡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𝑇𝑆</m:t>
                    </m:r>
                  </m:oMath>
                </a14:m>
                <a:r>
                  <a:rPr lang="en-US" dirty="0"/>
                  <a:t> is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deterministic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 (Number of initial states labeled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at most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𝑃𝑜𝑠𝑡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( Number of successors with the same atomic proposition label is at most 1)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2191D-F2B6-44DD-8B6F-0088295C9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00E38E3-FAC9-45D0-B6DD-84CAB72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5E1CF-B94C-4CB4-BA81-3644EFCD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7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15130</TotalTime>
  <Words>6284</Words>
  <Application>Microsoft Office PowerPoint</Application>
  <PresentationFormat>Widescreen</PresentationFormat>
  <Paragraphs>956</Paragraphs>
  <Slides>73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</vt:lpstr>
      <vt:lpstr>Cambria Math</vt:lpstr>
      <vt:lpstr>Wingdings 3</vt:lpstr>
      <vt:lpstr>Office Theme</vt:lpstr>
      <vt:lpstr>Theory and Algorithms for Formal Verification  Labelled Transition Systems</vt:lpstr>
      <vt:lpstr>Overview</vt:lpstr>
      <vt:lpstr>Transition Systems</vt:lpstr>
      <vt:lpstr>LTS formal definition</vt:lpstr>
      <vt:lpstr>Transitions</vt:lpstr>
      <vt:lpstr>Initial states &amp; Atomic propositions</vt:lpstr>
      <vt:lpstr>Example of LTS</vt:lpstr>
      <vt:lpstr>Successors and Predecessors</vt:lpstr>
      <vt:lpstr>Deterministic Transition System</vt:lpstr>
      <vt:lpstr>Executions</vt:lpstr>
      <vt:lpstr>Execution example</vt:lpstr>
      <vt:lpstr>Reachable States</vt:lpstr>
      <vt:lpstr>Modeling Programs using LTSs</vt:lpstr>
      <vt:lpstr>Examples</vt:lpstr>
      <vt:lpstr>Program graphs</vt:lpstr>
      <vt:lpstr>Effect and (e)valuation</vt:lpstr>
      <vt:lpstr>LTS semantics of a program graph</vt:lpstr>
      <vt:lpstr>LTS can model almost any computation</vt:lpstr>
      <vt:lpstr>Concurrency/Parallelism and Communication</vt:lpstr>
      <vt:lpstr>Interleaved model of concurrency</vt:lpstr>
      <vt:lpstr>Interleaved composition of LTSs</vt:lpstr>
      <vt:lpstr>Interleaved LTS</vt:lpstr>
      <vt:lpstr>Shared memory/Asynchronous Message Passing</vt:lpstr>
      <vt:lpstr>Interleaving of program graphs</vt:lpstr>
      <vt:lpstr>Interleaving Program graphs</vt:lpstr>
      <vt:lpstr>Nondeterminism in program graph interleaving </vt:lpstr>
      <vt:lpstr>Interleaved Program Graphs</vt:lpstr>
      <vt:lpstr>Interleaved Transition System</vt:lpstr>
      <vt:lpstr>Mutual Exclusion using Peterson’s algorithm </vt:lpstr>
      <vt:lpstr>PG_0⦀PG_1</vt:lpstr>
      <vt:lpstr>Constructing TS(PG_0⦀PG_1)</vt:lpstr>
      <vt:lpstr>Interleaved Transition System</vt:lpstr>
      <vt:lpstr>Final TS(PG_0⦀PG_1 ): Peterson’s mutual exclusion algorithm!</vt:lpstr>
      <vt:lpstr>Other kinds of concurrency</vt:lpstr>
      <vt:lpstr>Synchronous systems</vt:lpstr>
      <vt:lpstr>State space explosion</vt:lpstr>
      <vt:lpstr>Ameliorating State Explosion</vt:lpstr>
      <vt:lpstr>Equivalence Relation &amp; Equivalence Classes</vt:lpstr>
      <vt:lpstr>Equivalence &amp; Quotient examples</vt:lpstr>
      <vt:lpstr>Paths and Traces in an LTS                    </vt:lpstr>
      <vt:lpstr>Trace Inclusion and Equivalence</vt:lpstr>
      <vt:lpstr>Bisimulation Relation</vt:lpstr>
      <vt:lpstr>Bisimulation equivalence</vt:lpstr>
      <vt:lpstr>Bisimulation example </vt:lpstr>
      <vt:lpstr>Bisimulation is an equivalence relation </vt:lpstr>
      <vt:lpstr>Bisimulation is an equivalence relation</vt:lpstr>
      <vt:lpstr>Bisimulation is an equivalence relation </vt:lpstr>
      <vt:lpstr>Bisimulation over paths</vt:lpstr>
      <vt:lpstr>Bisimulation and Trace Equivalence</vt:lpstr>
      <vt:lpstr>Bisimulation and Trace Equivalence</vt:lpstr>
      <vt:lpstr>Bisimulation relation of an LTS with itself</vt:lpstr>
      <vt:lpstr>Coarsest bisimulation</vt:lpstr>
      <vt:lpstr>Bisimulation Quotient</vt:lpstr>
      <vt:lpstr>Example of bisimulation quotient</vt:lpstr>
      <vt:lpstr>Bisimulation quotients : abstraction mechanism</vt:lpstr>
      <vt:lpstr>Lamport’s Bakery Algorithm</vt:lpstr>
      <vt:lpstr>Lamport’s Bakery Algorithm</vt:lpstr>
      <vt:lpstr>Bisimulation Quotient of LTS for Bakery Algorithm</vt:lpstr>
      <vt:lpstr>Computing bisimulation quotients for finite LTS</vt:lpstr>
      <vt:lpstr>Notation</vt:lpstr>
      <vt:lpstr>Partitions induce equivalences &amp; vice versa</vt:lpstr>
      <vt:lpstr>Partition refinement algorithm: Rough sketch</vt:lpstr>
      <vt:lpstr>Partition Refinement notes</vt:lpstr>
      <vt:lpstr>Computing initial partition</vt:lpstr>
      <vt:lpstr>Running example: computing initial partition</vt:lpstr>
      <vt:lpstr>Refining partitions</vt:lpstr>
      <vt:lpstr>Refining partitions</vt:lpstr>
      <vt:lpstr>Running example: refine operator</vt:lpstr>
      <vt:lpstr>Splitters and Stability</vt:lpstr>
      <vt:lpstr>Partition Refinement Algorithm</vt:lpstr>
      <vt:lpstr>Partition refinement result</vt:lpstr>
      <vt:lpstr>Partition refinement: how to choose superblocks as splitter?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 Deshmukh</cp:lastModifiedBy>
  <cp:revision>112</cp:revision>
  <dcterms:created xsi:type="dcterms:W3CDTF">2018-01-04T23:14:16Z</dcterms:created>
  <dcterms:modified xsi:type="dcterms:W3CDTF">2022-01-28T21:35:20Z</dcterms:modified>
</cp:coreProperties>
</file>